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63" r:id="rId6"/>
    <p:sldId id="257" r:id="rId7"/>
    <p:sldId id="264" r:id="rId8"/>
    <p:sldId id="266" r:id="rId9"/>
    <p:sldId id="259" r:id="rId10"/>
    <p:sldId id="265" r:id="rId11"/>
    <p:sldId id="267" r:id="rId12"/>
    <p:sldId id="269" r:id="rId13"/>
    <p:sldId id="270" r:id="rId14"/>
    <p:sldId id="261" r:id="rId15"/>
    <p:sldId id="268" r:id="rId16"/>
    <p:sldId id="271" r:id="rId17"/>
    <p:sldId id="273" r:id="rId18"/>
    <p:sldId id="272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5DB"/>
    <a:srgbClr val="ECEBE0"/>
    <a:srgbClr val="F2F0EA"/>
    <a:srgbClr val="F6D0CC"/>
    <a:srgbClr val="228A22"/>
    <a:srgbClr val="EFB3AB"/>
    <a:srgbClr val="F6D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6536" autoAdjust="0"/>
  </p:normalViewPr>
  <p:slideViewPr>
    <p:cSldViewPr snapToGrid="0">
      <p:cViewPr varScale="1">
        <p:scale>
          <a:sx n="110" d="100"/>
          <a:sy n="110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6E3E8-1843-44F7-B5D0-223A5BF191D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0FBA3-904C-4380-A211-4C7C5B4DD124}">
      <dgm:prSet phldrT="[Text]"/>
      <dgm:spPr/>
      <dgm:t>
        <a:bodyPr/>
        <a:lstStyle/>
        <a:p>
          <a:r>
            <a:rPr lang="en-US" dirty="0"/>
            <a:t>Annual </a:t>
          </a:r>
          <a:r>
            <a:rPr lang="en-US" b="1" dirty="0"/>
            <a:t>urban</a:t>
          </a:r>
          <a:r>
            <a:rPr lang="en-US" dirty="0"/>
            <a:t> allocation</a:t>
          </a:r>
        </a:p>
      </dgm:t>
    </dgm:pt>
    <dgm:pt modelId="{75AECE30-B3AC-4CB8-87F5-587679D6E92C}" type="parTrans" cxnId="{33C66040-4FD1-407C-8F9E-2E9ECB140C55}">
      <dgm:prSet/>
      <dgm:spPr/>
      <dgm:t>
        <a:bodyPr/>
        <a:lstStyle/>
        <a:p>
          <a:endParaRPr lang="en-US"/>
        </a:p>
      </dgm:t>
    </dgm:pt>
    <dgm:pt modelId="{0F1BE9BA-D380-43AE-A4C4-B5248B2DA9D8}" type="sibTrans" cxnId="{33C66040-4FD1-407C-8F9E-2E9ECB140C55}">
      <dgm:prSet/>
      <dgm:spPr/>
      <dgm:t>
        <a:bodyPr/>
        <a:lstStyle/>
        <a:p>
          <a:endParaRPr lang="en-US"/>
        </a:p>
      </dgm:t>
    </dgm:pt>
    <dgm:pt modelId="{74B2C9A8-E753-456A-83ED-F04651A68D7F}">
      <dgm:prSet phldrT="[Text]" custT="1"/>
      <dgm:spPr>
        <a:solidFill>
          <a:srgbClr val="EFB3AB"/>
        </a:solidFill>
      </dgm:spPr>
      <dgm:t>
        <a:bodyPr/>
        <a:lstStyle/>
        <a:p>
          <a:r>
            <a:rPr lang="en-US" sz="2500"/>
            <a:t>FTA</a:t>
          </a:r>
        </a:p>
      </dgm:t>
    </dgm:pt>
    <dgm:pt modelId="{19D2A5DE-C71E-4830-AD30-B75916945AF5}" type="parTrans" cxnId="{41FEFFF1-B3EF-490D-A906-BD6182C5A52F}">
      <dgm:prSet/>
      <dgm:spPr/>
      <dgm:t>
        <a:bodyPr/>
        <a:lstStyle/>
        <a:p>
          <a:endParaRPr lang="en-US"/>
        </a:p>
      </dgm:t>
    </dgm:pt>
    <dgm:pt modelId="{CE99F2AD-3AAF-46B1-9344-223DCC45942B}" type="sibTrans" cxnId="{41FEFFF1-B3EF-490D-A906-BD6182C5A52F}">
      <dgm:prSet/>
      <dgm:spPr/>
      <dgm:t>
        <a:bodyPr/>
        <a:lstStyle/>
        <a:p>
          <a:endParaRPr lang="en-US"/>
        </a:p>
      </dgm:t>
    </dgm:pt>
    <dgm:pt modelId="{6439761F-9AAF-4D5F-95FF-7A71496BAC31}">
      <dgm:prSet phldrT="[Text]"/>
      <dgm:spPr/>
      <dgm:t>
        <a:bodyPr/>
        <a:lstStyle/>
        <a:p>
          <a:r>
            <a:rPr lang="en-US"/>
            <a:t>Split allocation, 55/45</a:t>
          </a:r>
        </a:p>
      </dgm:t>
    </dgm:pt>
    <dgm:pt modelId="{F7DBDA4B-FCA0-4340-B6B6-78D1FF8BE860}" type="parTrans" cxnId="{C56B9A9E-1C5B-42B0-A0D4-BEE7E36642ED}">
      <dgm:prSet/>
      <dgm:spPr/>
      <dgm:t>
        <a:bodyPr/>
        <a:lstStyle/>
        <a:p>
          <a:endParaRPr lang="en-US"/>
        </a:p>
      </dgm:t>
    </dgm:pt>
    <dgm:pt modelId="{817FB74B-4095-4A80-85CB-08CF9AA6D274}" type="sibTrans" cxnId="{C56B9A9E-1C5B-42B0-A0D4-BEE7E36642ED}">
      <dgm:prSet/>
      <dgm:spPr/>
      <dgm:t>
        <a:bodyPr/>
        <a:lstStyle/>
        <a:p>
          <a:endParaRPr lang="en-US"/>
        </a:p>
      </dgm:t>
    </dgm:pt>
    <dgm:pt modelId="{06C5115C-FA26-483A-AE76-62E56CA113FC}">
      <dgm:prSet phldrT="[Text]"/>
      <dgm:spPr>
        <a:solidFill>
          <a:srgbClr val="EFB3AB"/>
        </a:solidFill>
      </dgm:spPr>
      <dgm:t>
        <a:bodyPr/>
        <a:lstStyle/>
        <a:p>
          <a:r>
            <a:rPr lang="en-US"/>
            <a:t>Subrecipient</a:t>
          </a:r>
        </a:p>
      </dgm:t>
    </dgm:pt>
    <dgm:pt modelId="{C55E6586-78AE-4E21-B500-01E53840213E}" type="parTrans" cxnId="{28DC6D7C-B31E-4BA1-AEAE-F3AED03CF34B}">
      <dgm:prSet/>
      <dgm:spPr/>
      <dgm:t>
        <a:bodyPr/>
        <a:lstStyle/>
        <a:p>
          <a:endParaRPr lang="en-US"/>
        </a:p>
      </dgm:t>
    </dgm:pt>
    <dgm:pt modelId="{F98DEDF4-10B8-4192-BCD4-56600408CABD}" type="sibTrans" cxnId="{28DC6D7C-B31E-4BA1-AEAE-F3AED03CF34B}">
      <dgm:prSet/>
      <dgm:spPr/>
      <dgm:t>
        <a:bodyPr/>
        <a:lstStyle/>
        <a:p>
          <a:endParaRPr lang="en-US"/>
        </a:p>
      </dgm:t>
    </dgm:pt>
    <dgm:pt modelId="{33A535EA-CFF9-4BC0-9FF7-3A248D0CED17}">
      <dgm:prSet phldrT="[Text]" custT="1"/>
      <dgm:spPr>
        <a:solidFill>
          <a:srgbClr val="EFB3AB"/>
        </a:solidFill>
      </dgm:spPr>
      <dgm:t>
        <a:bodyPr/>
        <a:lstStyle/>
        <a:p>
          <a:r>
            <a:rPr lang="en-US" sz="2400" dirty="0"/>
            <a:t>IDOT</a:t>
          </a:r>
        </a:p>
      </dgm:t>
    </dgm:pt>
    <dgm:pt modelId="{CF1092CD-11E5-40B3-A9B4-9CC1882841DF}" type="parTrans" cxnId="{2E16F0B2-9CD3-42BF-822D-64C22A91AC72}">
      <dgm:prSet/>
      <dgm:spPr/>
      <dgm:t>
        <a:bodyPr/>
        <a:lstStyle/>
        <a:p>
          <a:endParaRPr lang="en-US"/>
        </a:p>
      </dgm:t>
    </dgm:pt>
    <dgm:pt modelId="{00AF191A-60C4-4994-8CE6-D68BF10E26C8}" type="sibTrans" cxnId="{2E16F0B2-9CD3-42BF-822D-64C22A91AC72}">
      <dgm:prSet/>
      <dgm:spPr/>
      <dgm:t>
        <a:bodyPr/>
        <a:lstStyle/>
        <a:p>
          <a:endParaRPr lang="en-US"/>
        </a:p>
      </dgm:t>
    </dgm:pt>
    <dgm:pt modelId="{6DE8C7E1-B0D2-4FE8-AA29-825B97572990}">
      <dgm:prSet phldrT="[Text]"/>
      <dgm:spPr/>
      <dgm:t>
        <a:bodyPr/>
        <a:lstStyle/>
        <a:p>
          <a:r>
            <a:rPr lang="en-US"/>
            <a:t>Individual projects</a:t>
          </a:r>
        </a:p>
      </dgm:t>
    </dgm:pt>
    <dgm:pt modelId="{E1963249-0F1E-455B-BAC2-6A9A890AAA47}" type="sibTrans" cxnId="{2E16136A-B3CB-4FC7-ADE4-FD7A0934882E}">
      <dgm:prSet/>
      <dgm:spPr/>
      <dgm:t>
        <a:bodyPr/>
        <a:lstStyle/>
        <a:p>
          <a:endParaRPr lang="en-US"/>
        </a:p>
      </dgm:t>
    </dgm:pt>
    <dgm:pt modelId="{7376C5D0-0803-4F9E-A097-ED846E81582A}" type="parTrans" cxnId="{2E16136A-B3CB-4FC7-ADE4-FD7A0934882E}">
      <dgm:prSet/>
      <dgm:spPr/>
      <dgm:t>
        <a:bodyPr/>
        <a:lstStyle/>
        <a:p>
          <a:endParaRPr lang="en-US"/>
        </a:p>
      </dgm:t>
    </dgm:pt>
    <dgm:pt modelId="{F416D19E-363E-4A80-9280-E11B7232C134}" type="pres">
      <dgm:prSet presAssocID="{55E6E3E8-1843-44F7-B5D0-223A5BF191D2}" presName="theList" presStyleCnt="0">
        <dgm:presLayoutVars>
          <dgm:dir/>
          <dgm:animLvl val="lvl"/>
          <dgm:resizeHandles val="exact"/>
        </dgm:presLayoutVars>
      </dgm:prSet>
      <dgm:spPr/>
    </dgm:pt>
    <dgm:pt modelId="{5C4D7A4E-368E-46F0-8015-0B372507A654}" type="pres">
      <dgm:prSet presAssocID="{ADE0FBA3-904C-4380-A211-4C7C5B4DD124}" presName="compNode" presStyleCnt="0"/>
      <dgm:spPr/>
    </dgm:pt>
    <dgm:pt modelId="{39BC2453-7B7D-4CE9-A1F6-A7ACB10B2894}" type="pres">
      <dgm:prSet presAssocID="{ADE0FBA3-904C-4380-A211-4C7C5B4DD124}" presName="noGeometry" presStyleCnt="0"/>
      <dgm:spPr/>
    </dgm:pt>
    <dgm:pt modelId="{A39BA543-1AF3-4EF3-AAB3-252C133F44AB}" type="pres">
      <dgm:prSet presAssocID="{ADE0FBA3-904C-4380-A211-4C7C5B4DD124}" presName="childTextVisible" presStyleLbl="bgAccFollowNode1" presStyleIdx="0" presStyleCnt="3">
        <dgm:presLayoutVars>
          <dgm:bulletEnabled val="1"/>
        </dgm:presLayoutVars>
      </dgm:prSet>
      <dgm:spPr/>
    </dgm:pt>
    <dgm:pt modelId="{5DF45595-4C14-4BBC-AD18-F3F8E00019C6}" type="pres">
      <dgm:prSet presAssocID="{ADE0FBA3-904C-4380-A211-4C7C5B4DD124}" presName="childTextHidden" presStyleLbl="bgAccFollowNode1" presStyleIdx="0" presStyleCnt="3"/>
      <dgm:spPr/>
    </dgm:pt>
    <dgm:pt modelId="{CC95DA9B-6F17-4E0D-91BD-B39725304EA8}" type="pres">
      <dgm:prSet presAssocID="{ADE0FBA3-904C-4380-A211-4C7C5B4DD12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390446B-D597-47B6-8653-22AB4085056A}" type="pres">
      <dgm:prSet presAssocID="{ADE0FBA3-904C-4380-A211-4C7C5B4DD124}" presName="aSpace" presStyleCnt="0"/>
      <dgm:spPr/>
    </dgm:pt>
    <dgm:pt modelId="{A4D7B457-D0C3-4867-9819-E7D7DC41BA6B}" type="pres">
      <dgm:prSet presAssocID="{6439761F-9AAF-4D5F-95FF-7A71496BAC31}" presName="compNode" presStyleCnt="0"/>
      <dgm:spPr/>
    </dgm:pt>
    <dgm:pt modelId="{4E7FCE75-53DF-4D78-A6F5-29867441DFD0}" type="pres">
      <dgm:prSet presAssocID="{6439761F-9AAF-4D5F-95FF-7A71496BAC31}" presName="noGeometry" presStyleCnt="0"/>
      <dgm:spPr/>
    </dgm:pt>
    <dgm:pt modelId="{270143EF-2923-412B-9C24-8DE9B5F64305}" type="pres">
      <dgm:prSet presAssocID="{6439761F-9AAF-4D5F-95FF-7A71496BAC31}" presName="childTextVisible" presStyleLbl="bgAccFollowNode1" presStyleIdx="1" presStyleCnt="3" custScaleY="32508" custLinFactNeighborX="3708" custLinFactNeighborY="-17035">
        <dgm:presLayoutVars>
          <dgm:bulletEnabled val="1"/>
        </dgm:presLayoutVars>
      </dgm:prSet>
      <dgm:spPr/>
    </dgm:pt>
    <dgm:pt modelId="{497246F5-EFD4-49A3-B06F-320AAC6C09B2}" type="pres">
      <dgm:prSet presAssocID="{6439761F-9AAF-4D5F-95FF-7A71496BAC31}" presName="childTextHidden" presStyleLbl="bgAccFollowNode1" presStyleIdx="1" presStyleCnt="3"/>
      <dgm:spPr/>
    </dgm:pt>
    <dgm:pt modelId="{1BA542CB-00AE-4E30-A1D0-4A295EF47940}" type="pres">
      <dgm:prSet presAssocID="{6439761F-9AAF-4D5F-95FF-7A71496BAC3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DD5B698-3D5D-41C5-92A2-5D6537F8649B}" type="pres">
      <dgm:prSet presAssocID="{6439761F-9AAF-4D5F-95FF-7A71496BAC31}" presName="aSpace" presStyleCnt="0"/>
      <dgm:spPr/>
    </dgm:pt>
    <dgm:pt modelId="{9C40142A-CAC9-4612-982E-715BC10EA045}" type="pres">
      <dgm:prSet presAssocID="{6DE8C7E1-B0D2-4FE8-AA29-825B97572990}" presName="compNode" presStyleCnt="0"/>
      <dgm:spPr/>
    </dgm:pt>
    <dgm:pt modelId="{94E84B38-62DD-4F3D-9B0C-3A80986A9F83}" type="pres">
      <dgm:prSet presAssocID="{6DE8C7E1-B0D2-4FE8-AA29-825B97572990}" presName="noGeometry" presStyleCnt="0"/>
      <dgm:spPr/>
    </dgm:pt>
    <dgm:pt modelId="{10B20986-E176-40A9-A042-BEA21B9CF967}" type="pres">
      <dgm:prSet presAssocID="{6DE8C7E1-B0D2-4FE8-AA29-825B97572990}" presName="childTextVisible" presStyleLbl="bgAccFollowNode1" presStyleIdx="2" presStyleCnt="3" custScaleY="17623" custLinFactNeighborX="-5776" custLinFactNeighborY="-14910">
        <dgm:presLayoutVars>
          <dgm:bulletEnabled val="1"/>
        </dgm:presLayoutVars>
      </dgm:prSet>
      <dgm:spPr/>
    </dgm:pt>
    <dgm:pt modelId="{4FD17C5F-7B0F-4522-86DF-1EACCDFBC80F}" type="pres">
      <dgm:prSet presAssocID="{6DE8C7E1-B0D2-4FE8-AA29-825B97572990}" presName="childTextHidden" presStyleLbl="bgAccFollowNode1" presStyleIdx="2" presStyleCnt="3"/>
      <dgm:spPr/>
    </dgm:pt>
    <dgm:pt modelId="{4DD7C185-F9AE-410D-860C-4C2DBB276998}" type="pres">
      <dgm:prSet presAssocID="{6DE8C7E1-B0D2-4FE8-AA29-825B9757299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B7B9626-B3CE-435F-BFAD-7BE446E0F97A}" type="presOf" srcId="{33A535EA-CFF9-4BC0-9FF7-3A248D0CED17}" destId="{497246F5-EFD4-49A3-B06F-320AAC6C09B2}" srcOrd="1" destOrd="0" presId="urn:microsoft.com/office/officeart/2005/8/layout/hProcess6"/>
    <dgm:cxn modelId="{455CA026-1797-428C-9A39-B396D6BDEC5F}" type="presOf" srcId="{74B2C9A8-E753-456A-83ED-F04651A68D7F}" destId="{A39BA543-1AF3-4EF3-AAB3-252C133F44AB}" srcOrd="0" destOrd="0" presId="urn:microsoft.com/office/officeart/2005/8/layout/hProcess6"/>
    <dgm:cxn modelId="{E178633F-AE66-48BF-BC5F-A86BD052B919}" type="presOf" srcId="{6439761F-9AAF-4D5F-95FF-7A71496BAC31}" destId="{1BA542CB-00AE-4E30-A1D0-4A295EF47940}" srcOrd="0" destOrd="0" presId="urn:microsoft.com/office/officeart/2005/8/layout/hProcess6"/>
    <dgm:cxn modelId="{33C66040-4FD1-407C-8F9E-2E9ECB140C55}" srcId="{55E6E3E8-1843-44F7-B5D0-223A5BF191D2}" destId="{ADE0FBA3-904C-4380-A211-4C7C5B4DD124}" srcOrd="0" destOrd="0" parTransId="{75AECE30-B3AC-4CB8-87F5-587679D6E92C}" sibTransId="{0F1BE9BA-D380-43AE-A4C4-B5248B2DA9D8}"/>
    <dgm:cxn modelId="{6AF80742-45F3-4CE0-8B44-63B62B5B313F}" type="presOf" srcId="{74B2C9A8-E753-456A-83ED-F04651A68D7F}" destId="{5DF45595-4C14-4BBC-AD18-F3F8E00019C6}" srcOrd="1" destOrd="0" presId="urn:microsoft.com/office/officeart/2005/8/layout/hProcess6"/>
    <dgm:cxn modelId="{C13D6D48-0C83-48FE-90AA-EB4E2ABD9B85}" type="presOf" srcId="{06C5115C-FA26-483A-AE76-62E56CA113FC}" destId="{4FD17C5F-7B0F-4522-86DF-1EACCDFBC80F}" srcOrd="1" destOrd="0" presId="urn:microsoft.com/office/officeart/2005/8/layout/hProcess6"/>
    <dgm:cxn modelId="{2E16136A-B3CB-4FC7-ADE4-FD7A0934882E}" srcId="{55E6E3E8-1843-44F7-B5D0-223A5BF191D2}" destId="{6DE8C7E1-B0D2-4FE8-AA29-825B97572990}" srcOrd="2" destOrd="0" parTransId="{7376C5D0-0803-4F9E-A097-ED846E81582A}" sibTransId="{E1963249-0F1E-455B-BAC2-6A9A890AAA47}"/>
    <dgm:cxn modelId="{28DC6D7C-B31E-4BA1-AEAE-F3AED03CF34B}" srcId="{6DE8C7E1-B0D2-4FE8-AA29-825B97572990}" destId="{06C5115C-FA26-483A-AE76-62E56CA113FC}" srcOrd="0" destOrd="0" parTransId="{C55E6586-78AE-4E21-B500-01E53840213E}" sibTransId="{F98DEDF4-10B8-4192-BCD4-56600408CABD}"/>
    <dgm:cxn modelId="{D8FE2982-36EB-4CEE-A77A-74B6966A4432}" type="presOf" srcId="{6DE8C7E1-B0D2-4FE8-AA29-825B97572990}" destId="{4DD7C185-F9AE-410D-860C-4C2DBB276998}" srcOrd="0" destOrd="0" presId="urn:microsoft.com/office/officeart/2005/8/layout/hProcess6"/>
    <dgm:cxn modelId="{C56B9A9E-1C5B-42B0-A0D4-BEE7E36642ED}" srcId="{55E6E3E8-1843-44F7-B5D0-223A5BF191D2}" destId="{6439761F-9AAF-4D5F-95FF-7A71496BAC31}" srcOrd="1" destOrd="0" parTransId="{F7DBDA4B-FCA0-4340-B6B6-78D1FF8BE860}" sibTransId="{817FB74B-4095-4A80-85CB-08CF9AA6D274}"/>
    <dgm:cxn modelId="{2E16F0B2-9CD3-42BF-822D-64C22A91AC72}" srcId="{6439761F-9AAF-4D5F-95FF-7A71496BAC31}" destId="{33A535EA-CFF9-4BC0-9FF7-3A248D0CED17}" srcOrd="0" destOrd="0" parTransId="{CF1092CD-11E5-40B3-A9B4-9CC1882841DF}" sibTransId="{00AF191A-60C4-4994-8CE6-D68BF10E26C8}"/>
    <dgm:cxn modelId="{C6D31ED2-41B8-4904-BAC3-245059EF9B06}" type="presOf" srcId="{55E6E3E8-1843-44F7-B5D0-223A5BF191D2}" destId="{F416D19E-363E-4A80-9280-E11B7232C134}" srcOrd="0" destOrd="0" presId="urn:microsoft.com/office/officeart/2005/8/layout/hProcess6"/>
    <dgm:cxn modelId="{DF5648D9-CDED-49FA-9577-396CFC48F9D9}" type="presOf" srcId="{ADE0FBA3-904C-4380-A211-4C7C5B4DD124}" destId="{CC95DA9B-6F17-4E0D-91BD-B39725304EA8}" srcOrd="0" destOrd="0" presId="urn:microsoft.com/office/officeart/2005/8/layout/hProcess6"/>
    <dgm:cxn modelId="{6E1260EA-DB40-4FF5-BD92-DAF24186F652}" type="presOf" srcId="{33A535EA-CFF9-4BC0-9FF7-3A248D0CED17}" destId="{270143EF-2923-412B-9C24-8DE9B5F64305}" srcOrd="0" destOrd="0" presId="urn:microsoft.com/office/officeart/2005/8/layout/hProcess6"/>
    <dgm:cxn modelId="{41FEFFF1-B3EF-490D-A906-BD6182C5A52F}" srcId="{ADE0FBA3-904C-4380-A211-4C7C5B4DD124}" destId="{74B2C9A8-E753-456A-83ED-F04651A68D7F}" srcOrd="0" destOrd="0" parTransId="{19D2A5DE-C71E-4830-AD30-B75916945AF5}" sibTransId="{CE99F2AD-3AAF-46B1-9344-223DCC45942B}"/>
    <dgm:cxn modelId="{C5F01CFD-64A5-4C49-8B22-BEFA11CED3F0}" type="presOf" srcId="{06C5115C-FA26-483A-AE76-62E56CA113FC}" destId="{10B20986-E176-40A9-A042-BEA21B9CF967}" srcOrd="0" destOrd="0" presId="urn:microsoft.com/office/officeart/2005/8/layout/hProcess6"/>
    <dgm:cxn modelId="{DAF1AE66-7511-498D-A8BB-C5B8A246144A}" type="presParOf" srcId="{F416D19E-363E-4A80-9280-E11B7232C134}" destId="{5C4D7A4E-368E-46F0-8015-0B372507A654}" srcOrd="0" destOrd="0" presId="urn:microsoft.com/office/officeart/2005/8/layout/hProcess6"/>
    <dgm:cxn modelId="{31DA8028-1BF7-46F6-9F45-75BF14B828D4}" type="presParOf" srcId="{5C4D7A4E-368E-46F0-8015-0B372507A654}" destId="{39BC2453-7B7D-4CE9-A1F6-A7ACB10B2894}" srcOrd="0" destOrd="0" presId="urn:microsoft.com/office/officeart/2005/8/layout/hProcess6"/>
    <dgm:cxn modelId="{863D8E74-765D-4F50-B7D3-19F9D7E9D996}" type="presParOf" srcId="{5C4D7A4E-368E-46F0-8015-0B372507A654}" destId="{A39BA543-1AF3-4EF3-AAB3-252C133F44AB}" srcOrd="1" destOrd="0" presId="urn:microsoft.com/office/officeart/2005/8/layout/hProcess6"/>
    <dgm:cxn modelId="{C8B45078-AEB9-47B7-BC67-1438080B3F67}" type="presParOf" srcId="{5C4D7A4E-368E-46F0-8015-0B372507A654}" destId="{5DF45595-4C14-4BBC-AD18-F3F8E00019C6}" srcOrd="2" destOrd="0" presId="urn:microsoft.com/office/officeart/2005/8/layout/hProcess6"/>
    <dgm:cxn modelId="{2EA8D807-F08D-47BC-931E-94F880D57BCF}" type="presParOf" srcId="{5C4D7A4E-368E-46F0-8015-0B372507A654}" destId="{CC95DA9B-6F17-4E0D-91BD-B39725304EA8}" srcOrd="3" destOrd="0" presId="urn:microsoft.com/office/officeart/2005/8/layout/hProcess6"/>
    <dgm:cxn modelId="{087FB99D-1760-4E7B-9AA6-D9E90816AD32}" type="presParOf" srcId="{F416D19E-363E-4A80-9280-E11B7232C134}" destId="{D390446B-D597-47B6-8653-22AB4085056A}" srcOrd="1" destOrd="0" presId="urn:microsoft.com/office/officeart/2005/8/layout/hProcess6"/>
    <dgm:cxn modelId="{08006799-ACB0-4D17-B1A1-4F09D506EF4E}" type="presParOf" srcId="{F416D19E-363E-4A80-9280-E11B7232C134}" destId="{A4D7B457-D0C3-4867-9819-E7D7DC41BA6B}" srcOrd="2" destOrd="0" presId="urn:microsoft.com/office/officeart/2005/8/layout/hProcess6"/>
    <dgm:cxn modelId="{E3966733-5B91-425E-AFF1-88AFAB8DA725}" type="presParOf" srcId="{A4D7B457-D0C3-4867-9819-E7D7DC41BA6B}" destId="{4E7FCE75-53DF-4D78-A6F5-29867441DFD0}" srcOrd="0" destOrd="0" presId="urn:microsoft.com/office/officeart/2005/8/layout/hProcess6"/>
    <dgm:cxn modelId="{18E961D6-14AF-4AAD-A251-389D08C7F1B7}" type="presParOf" srcId="{A4D7B457-D0C3-4867-9819-E7D7DC41BA6B}" destId="{270143EF-2923-412B-9C24-8DE9B5F64305}" srcOrd="1" destOrd="0" presId="urn:microsoft.com/office/officeart/2005/8/layout/hProcess6"/>
    <dgm:cxn modelId="{D934C810-8347-40DB-85EE-E341C8C178D1}" type="presParOf" srcId="{A4D7B457-D0C3-4867-9819-E7D7DC41BA6B}" destId="{497246F5-EFD4-49A3-B06F-320AAC6C09B2}" srcOrd="2" destOrd="0" presId="urn:microsoft.com/office/officeart/2005/8/layout/hProcess6"/>
    <dgm:cxn modelId="{30E5F91A-8C1F-4027-A5E2-D6EDF80D580E}" type="presParOf" srcId="{A4D7B457-D0C3-4867-9819-E7D7DC41BA6B}" destId="{1BA542CB-00AE-4E30-A1D0-4A295EF47940}" srcOrd="3" destOrd="0" presId="urn:microsoft.com/office/officeart/2005/8/layout/hProcess6"/>
    <dgm:cxn modelId="{83769F73-3E04-4856-B931-5E7FAD88D425}" type="presParOf" srcId="{F416D19E-363E-4A80-9280-E11B7232C134}" destId="{3DD5B698-3D5D-41C5-92A2-5D6537F8649B}" srcOrd="3" destOrd="0" presId="urn:microsoft.com/office/officeart/2005/8/layout/hProcess6"/>
    <dgm:cxn modelId="{1903715D-B87D-4993-8F39-AFD4BD5ED7F0}" type="presParOf" srcId="{F416D19E-363E-4A80-9280-E11B7232C134}" destId="{9C40142A-CAC9-4612-982E-715BC10EA045}" srcOrd="4" destOrd="0" presId="urn:microsoft.com/office/officeart/2005/8/layout/hProcess6"/>
    <dgm:cxn modelId="{F7D6681B-8E38-4BF1-8BC8-D9D51F9FA5FD}" type="presParOf" srcId="{9C40142A-CAC9-4612-982E-715BC10EA045}" destId="{94E84B38-62DD-4F3D-9B0C-3A80986A9F83}" srcOrd="0" destOrd="0" presId="urn:microsoft.com/office/officeart/2005/8/layout/hProcess6"/>
    <dgm:cxn modelId="{97E94817-EF6E-4067-98C8-C56F1E76549A}" type="presParOf" srcId="{9C40142A-CAC9-4612-982E-715BC10EA045}" destId="{10B20986-E176-40A9-A042-BEA21B9CF967}" srcOrd="1" destOrd="0" presId="urn:microsoft.com/office/officeart/2005/8/layout/hProcess6"/>
    <dgm:cxn modelId="{7D52989F-7C4F-4A91-94A8-034BC9E6A027}" type="presParOf" srcId="{9C40142A-CAC9-4612-982E-715BC10EA045}" destId="{4FD17C5F-7B0F-4522-86DF-1EACCDFBC80F}" srcOrd="2" destOrd="0" presId="urn:microsoft.com/office/officeart/2005/8/layout/hProcess6"/>
    <dgm:cxn modelId="{AF0E7160-0618-4392-A4D2-74C7621A5CEC}" type="presParOf" srcId="{9C40142A-CAC9-4612-982E-715BC10EA045}" destId="{4DD7C185-F9AE-410D-860C-4C2DBB27699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26BA3-B2CB-4AFB-A6A9-3C2C4B575F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2C44E-C9CE-448D-B661-259D6871CC82}">
      <dgm:prSet phldrT="[Text]"/>
      <dgm:spPr/>
      <dgm:t>
        <a:bodyPr/>
        <a:lstStyle/>
        <a:p>
          <a:r>
            <a:rPr lang="en-US" dirty="0"/>
            <a:t>Government agencies</a:t>
          </a:r>
        </a:p>
      </dgm:t>
    </dgm:pt>
    <dgm:pt modelId="{FDF6ACDE-D366-48A7-8B65-6F5A74483EED}" type="parTrans" cxnId="{7BD63B3F-C690-4AA7-98AD-DB6D77509801}">
      <dgm:prSet/>
      <dgm:spPr/>
      <dgm:t>
        <a:bodyPr/>
        <a:lstStyle/>
        <a:p>
          <a:endParaRPr lang="en-US"/>
        </a:p>
      </dgm:t>
    </dgm:pt>
    <dgm:pt modelId="{FDB2455E-8DF7-4813-9F02-F59F095C21DE}" type="sibTrans" cxnId="{7BD63B3F-C690-4AA7-98AD-DB6D77509801}">
      <dgm:prSet/>
      <dgm:spPr/>
      <dgm:t>
        <a:bodyPr/>
        <a:lstStyle/>
        <a:p>
          <a:endParaRPr lang="en-US"/>
        </a:p>
      </dgm:t>
    </dgm:pt>
    <dgm:pt modelId="{2FB505A5-E890-4E4E-BA27-7A505DD12FA7}">
      <dgm:prSet phldrT="[Text]"/>
      <dgm:spPr/>
      <dgm:t>
        <a:bodyPr/>
        <a:lstStyle/>
        <a:p>
          <a:r>
            <a:rPr lang="en-US" dirty="0"/>
            <a:t>Public transit providers</a:t>
          </a:r>
        </a:p>
      </dgm:t>
    </dgm:pt>
    <dgm:pt modelId="{45F073E3-2180-41EB-B162-8873B283187C}" type="parTrans" cxnId="{C3F297CF-75B6-459C-84F6-674AC7DE9FE5}">
      <dgm:prSet/>
      <dgm:spPr/>
      <dgm:t>
        <a:bodyPr/>
        <a:lstStyle/>
        <a:p>
          <a:endParaRPr lang="en-US"/>
        </a:p>
      </dgm:t>
    </dgm:pt>
    <dgm:pt modelId="{910DEA07-2E91-4186-BCF6-AE14C6DFBFA0}" type="sibTrans" cxnId="{C3F297CF-75B6-459C-84F6-674AC7DE9FE5}">
      <dgm:prSet/>
      <dgm:spPr/>
      <dgm:t>
        <a:bodyPr/>
        <a:lstStyle/>
        <a:p>
          <a:endParaRPr lang="en-US"/>
        </a:p>
      </dgm:t>
    </dgm:pt>
    <dgm:pt modelId="{2C0F3522-82BA-406F-960B-325E827B5CA6}">
      <dgm:prSet phldrT="[Text]"/>
      <dgm:spPr/>
      <dgm:t>
        <a:bodyPr/>
        <a:lstStyle/>
        <a:p>
          <a:r>
            <a:rPr lang="en-US" dirty="0"/>
            <a:t>Nonprofits</a:t>
          </a:r>
        </a:p>
      </dgm:t>
    </dgm:pt>
    <dgm:pt modelId="{AFCC97B4-65D9-495E-88E3-78F7A33F94D7}" type="parTrans" cxnId="{02441FDB-CEBD-4D70-A645-BF2A8B6748AA}">
      <dgm:prSet/>
      <dgm:spPr/>
      <dgm:t>
        <a:bodyPr/>
        <a:lstStyle/>
        <a:p>
          <a:endParaRPr lang="en-US"/>
        </a:p>
      </dgm:t>
    </dgm:pt>
    <dgm:pt modelId="{B9A017EA-E16B-4A21-B63D-6260463D1DCF}" type="sibTrans" cxnId="{02441FDB-CEBD-4D70-A645-BF2A8B6748AA}">
      <dgm:prSet/>
      <dgm:spPr/>
      <dgm:t>
        <a:bodyPr/>
        <a:lstStyle/>
        <a:p>
          <a:endParaRPr lang="en-US"/>
        </a:p>
      </dgm:t>
    </dgm:pt>
    <dgm:pt modelId="{62BF2774-E681-480D-8410-F4842CBF1487}" type="pres">
      <dgm:prSet presAssocID="{08526BA3-B2CB-4AFB-A6A9-3C2C4B575FE4}" presName="diagram" presStyleCnt="0">
        <dgm:presLayoutVars>
          <dgm:dir/>
          <dgm:resizeHandles val="exact"/>
        </dgm:presLayoutVars>
      </dgm:prSet>
      <dgm:spPr/>
    </dgm:pt>
    <dgm:pt modelId="{632F2E77-DD58-499D-BBB1-A0BE6F4575CD}" type="pres">
      <dgm:prSet presAssocID="{DA72C44E-C9CE-448D-B661-259D6871CC82}" presName="node" presStyleLbl="node1" presStyleIdx="0" presStyleCnt="3">
        <dgm:presLayoutVars>
          <dgm:bulletEnabled val="1"/>
        </dgm:presLayoutVars>
      </dgm:prSet>
      <dgm:spPr/>
    </dgm:pt>
    <dgm:pt modelId="{28A54C8C-4CA5-4AA4-9DDB-14B248AE5E8E}" type="pres">
      <dgm:prSet presAssocID="{FDB2455E-8DF7-4813-9F02-F59F095C21DE}" presName="sibTrans" presStyleCnt="0"/>
      <dgm:spPr/>
    </dgm:pt>
    <dgm:pt modelId="{60D2EB58-075A-4ACD-A7D8-4DFB6BC9D344}" type="pres">
      <dgm:prSet presAssocID="{2FB505A5-E890-4E4E-BA27-7A505DD12FA7}" presName="node" presStyleLbl="node1" presStyleIdx="1" presStyleCnt="3">
        <dgm:presLayoutVars>
          <dgm:bulletEnabled val="1"/>
        </dgm:presLayoutVars>
      </dgm:prSet>
      <dgm:spPr/>
    </dgm:pt>
    <dgm:pt modelId="{BDF52DF7-052B-48F6-90F6-3D0A1C587230}" type="pres">
      <dgm:prSet presAssocID="{910DEA07-2E91-4186-BCF6-AE14C6DFBFA0}" presName="sibTrans" presStyleCnt="0"/>
      <dgm:spPr/>
    </dgm:pt>
    <dgm:pt modelId="{96777441-84AA-449B-95F6-F2DCE154C069}" type="pres">
      <dgm:prSet presAssocID="{2C0F3522-82BA-406F-960B-325E827B5CA6}" presName="node" presStyleLbl="node1" presStyleIdx="2" presStyleCnt="3">
        <dgm:presLayoutVars>
          <dgm:bulletEnabled val="1"/>
        </dgm:presLayoutVars>
      </dgm:prSet>
      <dgm:spPr/>
    </dgm:pt>
  </dgm:ptLst>
  <dgm:cxnLst>
    <dgm:cxn modelId="{94442212-EBF1-4B6E-9284-2A402620CB3B}" type="presOf" srcId="{DA72C44E-C9CE-448D-B661-259D6871CC82}" destId="{632F2E77-DD58-499D-BBB1-A0BE6F4575CD}" srcOrd="0" destOrd="0" presId="urn:microsoft.com/office/officeart/2005/8/layout/default"/>
    <dgm:cxn modelId="{C3F11C1E-BF83-4F7E-BAAE-D15DC434C1DC}" type="presOf" srcId="{2C0F3522-82BA-406F-960B-325E827B5CA6}" destId="{96777441-84AA-449B-95F6-F2DCE154C069}" srcOrd="0" destOrd="0" presId="urn:microsoft.com/office/officeart/2005/8/layout/default"/>
    <dgm:cxn modelId="{CF6EEE20-34CC-4278-A297-1E6A969150C4}" type="presOf" srcId="{2FB505A5-E890-4E4E-BA27-7A505DD12FA7}" destId="{60D2EB58-075A-4ACD-A7D8-4DFB6BC9D344}" srcOrd="0" destOrd="0" presId="urn:microsoft.com/office/officeart/2005/8/layout/default"/>
    <dgm:cxn modelId="{7BD63B3F-C690-4AA7-98AD-DB6D77509801}" srcId="{08526BA3-B2CB-4AFB-A6A9-3C2C4B575FE4}" destId="{DA72C44E-C9CE-448D-B661-259D6871CC82}" srcOrd="0" destOrd="0" parTransId="{FDF6ACDE-D366-48A7-8B65-6F5A74483EED}" sibTransId="{FDB2455E-8DF7-4813-9F02-F59F095C21DE}"/>
    <dgm:cxn modelId="{2F8E709F-DC33-48DD-A418-9DFD2B9670E8}" type="presOf" srcId="{08526BA3-B2CB-4AFB-A6A9-3C2C4B575FE4}" destId="{62BF2774-E681-480D-8410-F4842CBF1487}" srcOrd="0" destOrd="0" presId="urn:microsoft.com/office/officeart/2005/8/layout/default"/>
    <dgm:cxn modelId="{C3F297CF-75B6-459C-84F6-674AC7DE9FE5}" srcId="{08526BA3-B2CB-4AFB-A6A9-3C2C4B575FE4}" destId="{2FB505A5-E890-4E4E-BA27-7A505DD12FA7}" srcOrd="1" destOrd="0" parTransId="{45F073E3-2180-41EB-B162-8873B283187C}" sibTransId="{910DEA07-2E91-4186-BCF6-AE14C6DFBFA0}"/>
    <dgm:cxn modelId="{02441FDB-CEBD-4D70-A645-BF2A8B6748AA}" srcId="{08526BA3-B2CB-4AFB-A6A9-3C2C4B575FE4}" destId="{2C0F3522-82BA-406F-960B-325E827B5CA6}" srcOrd="2" destOrd="0" parTransId="{AFCC97B4-65D9-495E-88E3-78F7A33F94D7}" sibTransId="{B9A017EA-E16B-4A21-B63D-6260463D1DCF}"/>
    <dgm:cxn modelId="{03DF096D-1C40-41E9-A6C5-EC46AEEDB8DC}" type="presParOf" srcId="{62BF2774-E681-480D-8410-F4842CBF1487}" destId="{632F2E77-DD58-499D-BBB1-A0BE6F4575CD}" srcOrd="0" destOrd="0" presId="urn:microsoft.com/office/officeart/2005/8/layout/default"/>
    <dgm:cxn modelId="{F832BFD8-CF6C-4DFA-986D-372CB96E4BEA}" type="presParOf" srcId="{62BF2774-E681-480D-8410-F4842CBF1487}" destId="{28A54C8C-4CA5-4AA4-9DDB-14B248AE5E8E}" srcOrd="1" destOrd="0" presId="urn:microsoft.com/office/officeart/2005/8/layout/default"/>
    <dgm:cxn modelId="{7FEC43A5-D68D-482C-94FE-48AF4B7B816F}" type="presParOf" srcId="{62BF2774-E681-480D-8410-F4842CBF1487}" destId="{60D2EB58-075A-4ACD-A7D8-4DFB6BC9D344}" srcOrd="2" destOrd="0" presId="urn:microsoft.com/office/officeart/2005/8/layout/default"/>
    <dgm:cxn modelId="{622577E8-A46C-48CC-AE70-2123E06F5948}" type="presParOf" srcId="{62BF2774-E681-480D-8410-F4842CBF1487}" destId="{BDF52DF7-052B-48F6-90F6-3D0A1C587230}" srcOrd="3" destOrd="0" presId="urn:microsoft.com/office/officeart/2005/8/layout/default"/>
    <dgm:cxn modelId="{BD761524-62E0-4BAC-B7A3-52A0DDAC19DF}" type="presParOf" srcId="{62BF2774-E681-480D-8410-F4842CBF1487}" destId="{96777441-84AA-449B-95F6-F2DCE154C06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8E300-2F79-49EC-9C82-7348CBD075AE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D901BF-540D-4BDF-846B-DCED719C723E}">
      <dgm:prSet phldrT="[Text]" custT="1"/>
      <dgm:spPr/>
      <dgm:t>
        <a:bodyPr/>
        <a:lstStyle/>
        <a:p>
          <a:r>
            <a:rPr lang="en-US" sz="2300" dirty="0"/>
            <a:t>FY2020 funds  </a:t>
          </a:r>
        </a:p>
      </dgm:t>
    </dgm:pt>
    <dgm:pt modelId="{0EEC2615-00E8-420D-8103-DDB0A79A90F7}" type="parTrans" cxnId="{C496A2F8-035A-4C6C-8017-2B9A88F6EE7B}">
      <dgm:prSet/>
      <dgm:spPr/>
      <dgm:t>
        <a:bodyPr/>
        <a:lstStyle/>
        <a:p>
          <a:endParaRPr lang="en-US"/>
        </a:p>
      </dgm:t>
    </dgm:pt>
    <dgm:pt modelId="{EE7C04A8-32C3-4900-80A2-5EC668B95443}" type="sibTrans" cxnId="{C496A2F8-035A-4C6C-8017-2B9A88F6EE7B}">
      <dgm:prSet/>
      <dgm:spPr>
        <a:solidFill>
          <a:srgbClr val="E6E5DB"/>
        </a:solidFill>
      </dgm:spPr>
      <dgm:t>
        <a:bodyPr/>
        <a:lstStyle/>
        <a:p>
          <a:endParaRPr lang="en-US"/>
        </a:p>
      </dgm:t>
    </dgm:pt>
    <dgm:pt modelId="{37E893D6-9A99-4CA2-8009-03017863E5E4}">
      <dgm:prSet phldrT="[Text]"/>
      <dgm:spPr/>
      <dgm:t>
        <a:bodyPr/>
        <a:lstStyle/>
        <a:p>
          <a:r>
            <a:rPr lang="en-US" dirty="0"/>
            <a:t>FY2021 funds</a:t>
          </a:r>
        </a:p>
      </dgm:t>
    </dgm:pt>
    <dgm:pt modelId="{D0A8D8B5-0EDF-4803-9133-1B1F38D08F2E}" type="parTrans" cxnId="{6427E8ED-90FD-4215-BEE7-BB4AD2B29948}">
      <dgm:prSet/>
      <dgm:spPr/>
      <dgm:t>
        <a:bodyPr/>
        <a:lstStyle/>
        <a:p>
          <a:endParaRPr lang="en-US"/>
        </a:p>
      </dgm:t>
    </dgm:pt>
    <dgm:pt modelId="{E48C4275-974F-4DB8-B230-80A52B0E5D8C}" type="sibTrans" cxnId="{6427E8ED-90FD-4215-BEE7-BB4AD2B29948}">
      <dgm:prSet/>
      <dgm:spPr/>
      <dgm:t>
        <a:bodyPr/>
        <a:lstStyle/>
        <a:p>
          <a:endParaRPr lang="en-US"/>
        </a:p>
      </dgm:t>
    </dgm:pt>
    <dgm:pt modelId="{60499DA1-2606-45AE-8838-CFA72DC7E335}">
      <dgm:prSet phldrT="[Text]" custT="1"/>
      <dgm:spPr/>
      <dgm:t>
        <a:bodyPr/>
        <a:lstStyle/>
        <a:p>
          <a:r>
            <a:rPr lang="en-US" sz="1800" dirty="0"/>
            <a:t>Up to $316,461.85 available</a:t>
          </a:r>
        </a:p>
      </dgm:t>
    </dgm:pt>
    <dgm:pt modelId="{9C3350BE-9051-42AF-84F4-75C70B7865E2}" type="parTrans" cxnId="{AF798923-E9B8-44C4-8864-4485504D697D}">
      <dgm:prSet/>
      <dgm:spPr/>
      <dgm:t>
        <a:bodyPr/>
        <a:lstStyle/>
        <a:p>
          <a:endParaRPr lang="en-US"/>
        </a:p>
      </dgm:t>
    </dgm:pt>
    <dgm:pt modelId="{8A921F17-F6BA-4C53-99ED-169C36841D80}" type="sibTrans" cxnId="{AF798923-E9B8-44C4-8864-4485504D697D}">
      <dgm:prSet/>
      <dgm:spPr/>
      <dgm:t>
        <a:bodyPr/>
        <a:lstStyle/>
        <a:p>
          <a:endParaRPr lang="en-US"/>
        </a:p>
      </dgm:t>
    </dgm:pt>
    <dgm:pt modelId="{CD695F11-193F-40FC-9D19-0C901F067F5F}">
      <dgm:prSet phldrT="[Text]" custT="1"/>
      <dgm:spPr/>
      <dgm:t>
        <a:bodyPr/>
        <a:lstStyle/>
        <a:p>
          <a:r>
            <a:rPr lang="en-US" sz="2300" dirty="0"/>
            <a:t>ARP funding</a:t>
          </a:r>
        </a:p>
      </dgm:t>
    </dgm:pt>
    <dgm:pt modelId="{09F9924A-F31D-4F69-8752-ECDFC3304098}" type="parTrans" cxnId="{786F5C8D-9231-4676-8A6F-7B53D6A93369}">
      <dgm:prSet/>
      <dgm:spPr/>
      <dgm:t>
        <a:bodyPr/>
        <a:lstStyle/>
        <a:p>
          <a:endParaRPr lang="en-US"/>
        </a:p>
      </dgm:t>
    </dgm:pt>
    <dgm:pt modelId="{6E465A9C-1DAB-4AF6-BCB9-68FAFD0CE183}" type="sibTrans" cxnId="{786F5C8D-9231-4676-8A6F-7B53D6A93369}">
      <dgm:prSet/>
      <dgm:spPr>
        <a:solidFill>
          <a:srgbClr val="E6E5DB"/>
        </a:solidFill>
      </dgm:spPr>
      <dgm:t>
        <a:bodyPr/>
        <a:lstStyle/>
        <a:p>
          <a:endParaRPr lang="en-US"/>
        </a:p>
      </dgm:t>
    </dgm:pt>
    <dgm:pt modelId="{6FFC929C-DEC5-4CFE-A50D-3A81D9100B91}">
      <dgm:prSet phldrT="[Text]"/>
      <dgm:spPr/>
      <dgm:t>
        <a:bodyPr/>
        <a:lstStyle/>
        <a:p>
          <a:r>
            <a:rPr lang="en-US" dirty="0"/>
            <a:t>CRRSAA funding</a:t>
          </a:r>
        </a:p>
      </dgm:t>
    </dgm:pt>
    <dgm:pt modelId="{52670CED-2F24-46AC-958A-36C736E45778}" type="parTrans" cxnId="{A5702D67-04F3-441C-B5FA-AFB60C37E963}">
      <dgm:prSet/>
      <dgm:spPr/>
      <dgm:t>
        <a:bodyPr/>
        <a:lstStyle/>
        <a:p>
          <a:endParaRPr lang="en-US"/>
        </a:p>
      </dgm:t>
    </dgm:pt>
    <dgm:pt modelId="{F195F204-79F8-48CF-A501-BDD4219F3D82}" type="sibTrans" cxnId="{A5702D67-04F3-441C-B5FA-AFB60C37E963}">
      <dgm:prSet/>
      <dgm:spPr/>
      <dgm:t>
        <a:bodyPr/>
        <a:lstStyle/>
        <a:p>
          <a:endParaRPr lang="en-US"/>
        </a:p>
      </dgm:t>
    </dgm:pt>
    <dgm:pt modelId="{22CF8707-1714-4CEA-8F57-BB741A2A59F3}" type="pres">
      <dgm:prSet presAssocID="{9E08E300-2F79-49EC-9C82-7348CBD075AE}" presName="linearFlow" presStyleCnt="0">
        <dgm:presLayoutVars>
          <dgm:dir/>
          <dgm:resizeHandles val="exact"/>
        </dgm:presLayoutVars>
      </dgm:prSet>
      <dgm:spPr/>
    </dgm:pt>
    <dgm:pt modelId="{8A17DA0E-0ECE-4B65-9AF0-B721179EFF68}" type="pres">
      <dgm:prSet presAssocID="{2BD901BF-540D-4BDF-846B-DCED719C723E}" presName="node" presStyleLbl="node1" presStyleIdx="0" presStyleCnt="5" custScaleX="147465" custScaleY="147465" custLinFactX="219392" custLinFactNeighborX="300000" custLinFactNeighborY="-68893">
        <dgm:presLayoutVars>
          <dgm:bulletEnabled val="1"/>
        </dgm:presLayoutVars>
      </dgm:prSet>
      <dgm:spPr/>
    </dgm:pt>
    <dgm:pt modelId="{7A286132-C38E-413F-809F-6BEE6EC0FE5C}" type="pres">
      <dgm:prSet presAssocID="{EE7C04A8-32C3-4900-80A2-5EC668B95443}" presName="spacerL" presStyleCnt="0"/>
      <dgm:spPr/>
    </dgm:pt>
    <dgm:pt modelId="{F3AB942A-0483-42EF-983A-4059D3A7852F}" type="pres">
      <dgm:prSet presAssocID="{EE7C04A8-32C3-4900-80A2-5EC668B95443}" presName="sibTrans" presStyleLbl="sibTrans2D1" presStyleIdx="0" presStyleCnt="4" custLinFactX="1395017" custLinFactY="-14341" custLinFactNeighborX="1400000" custLinFactNeighborY="-100000"/>
      <dgm:spPr/>
    </dgm:pt>
    <dgm:pt modelId="{A73FD996-2B8F-499C-80C2-BCB0B460A1BB}" type="pres">
      <dgm:prSet presAssocID="{EE7C04A8-32C3-4900-80A2-5EC668B95443}" presName="spacerR" presStyleCnt="0"/>
      <dgm:spPr/>
    </dgm:pt>
    <dgm:pt modelId="{87483968-F4C6-45AF-96FA-9BB6E5D390BE}" type="pres">
      <dgm:prSet presAssocID="{37E893D6-9A99-4CA2-8009-03017863E5E4}" presName="node" presStyleLbl="node1" presStyleIdx="1" presStyleCnt="5" custScaleX="150107" custScaleY="150107" custLinFactX="184593" custLinFactNeighborX="200000" custLinFactNeighborY="-67137">
        <dgm:presLayoutVars>
          <dgm:bulletEnabled val="1"/>
        </dgm:presLayoutVars>
      </dgm:prSet>
      <dgm:spPr/>
    </dgm:pt>
    <dgm:pt modelId="{6A3B15DB-FF9D-4A8A-BBCF-A58EB8DEF066}" type="pres">
      <dgm:prSet presAssocID="{E48C4275-974F-4DB8-B230-80A52B0E5D8C}" presName="spacerL" presStyleCnt="0"/>
      <dgm:spPr/>
    </dgm:pt>
    <dgm:pt modelId="{72DA1B4B-FBBA-4482-93CC-679DC82203D6}" type="pres">
      <dgm:prSet presAssocID="{E48C4275-974F-4DB8-B230-80A52B0E5D8C}" presName="sibTrans" presStyleLbl="sibTrans2D1" presStyleIdx="1" presStyleCnt="4" custLinFactNeighborX="30890" custLinFactNeighborY="37344"/>
      <dgm:spPr/>
    </dgm:pt>
    <dgm:pt modelId="{F58E8C3F-AFB2-45E8-9C29-589C1BB16DF1}" type="pres">
      <dgm:prSet presAssocID="{E48C4275-974F-4DB8-B230-80A52B0E5D8C}" presName="spacerR" presStyleCnt="0"/>
      <dgm:spPr/>
    </dgm:pt>
    <dgm:pt modelId="{52A4579B-19A7-4EE4-9F85-E3D11FC218A7}" type="pres">
      <dgm:prSet presAssocID="{CD695F11-193F-40FC-9D19-0C901F067F5F}" presName="node" presStyleLbl="node1" presStyleIdx="2" presStyleCnt="5" custScaleX="149304" custScaleY="149304" custLinFactX="-185689" custLinFactY="11251" custLinFactNeighborX="-200000" custLinFactNeighborY="100000">
        <dgm:presLayoutVars>
          <dgm:bulletEnabled val="1"/>
        </dgm:presLayoutVars>
      </dgm:prSet>
      <dgm:spPr/>
    </dgm:pt>
    <dgm:pt modelId="{980C35EF-96C3-44BB-BF27-1F68A352E9D6}" type="pres">
      <dgm:prSet presAssocID="{6E465A9C-1DAB-4AF6-BCB9-68FAFD0CE183}" presName="spacerL" presStyleCnt="0"/>
      <dgm:spPr/>
    </dgm:pt>
    <dgm:pt modelId="{30961AE1-2D58-457B-BD7E-0EE9CC9B1668}" type="pres">
      <dgm:prSet presAssocID="{6E465A9C-1DAB-4AF6-BCB9-68FAFD0CE183}" presName="sibTrans" presStyleLbl="sibTrans2D1" presStyleIdx="2" presStyleCnt="4" custLinFactX="600000" custLinFactY="52171" custLinFactNeighborX="621458" custLinFactNeighborY="100000"/>
      <dgm:spPr/>
    </dgm:pt>
    <dgm:pt modelId="{BDC39FE4-1B55-416D-B7EF-489C811A5B89}" type="pres">
      <dgm:prSet presAssocID="{6E465A9C-1DAB-4AF6-BCB9-68FAFD0CE183}" presName="spacerR" presStyleCnt="0"/>
      <dgm:spPr/>
    </dgm:pt>
    <dgm:pt modelId="{F352442E-39AF-4421-82C4-152647EC41E7}" type="pres">
      <dgm:prSet presAssocID="{6FFC929C-DEC5-4CFE-A50D-3A81D9100B91}" presName="node" presStyleLbl="node1" presStyleIdx="3" presStyleCnt="5" custScaleX="152713" custScaleY="152713" custLinFactX="-218343" custLinFactY="9510" custLinFactNeighborX="-300000" custLinFactNeighborY="100000">
        <dgm:presLayoutVars>
          <dgm:bulletEnabled val="1"/>
        </dgm:presLayoutVars>
      </dgm:prSet>
      <dgm:spPr/>
    </dgm:pt>
    <dgm:pt modelId="{AD14B492-EB95-4E88-A527-32E5DDF58A62}" type="pres">
      <dgm:prSet presAssocID="{F195F204-79F8-48CF-A501-BDD4219F3D82}" presName="spacerL" presStyleCnt="0"/>
      <dgm:spPr/>
    </dgm:pt>
    <dgm:pt modelId="{E6886994-C8D5-4172-8B55-96128B9EA027}" type="pres">
      <dgm:prSet presAssocID="{F195F204-79F8-48CF-A501-BDD4219F3D82}" presName="sibTrans" presStyleLbl="sibTrans2D1" presStyleIdx="3" presStyleCnt="4" custLinFactX="-312114" custLinFactNeighborX="-400000" custLinFactNeighborY="37345"/>
      <dgm:spPr/>
    </dgm:pt>
    <dgm:pt modelId="{C1DAA6D1-7447-417C-B2E3-1FE5737B6946}" type="pres">
      <dgm:prSet presAssocID="{F195F204-79F8-48CF-A501-BDD4219F3D82}" presName="spacerR" presStyleCnt="0"/>
      <dgm:spPr/>
    </dgm:pt>
    <dgm:pt modelId="{FEA791E1-565F-4CC9-BC98-F5555C92161A}" type="pres">
      <dgm:prSet presAssocID="{60499DA1-2606-45AE-8838-CFA72DC7E335}" presName="node" presStyleLbl="node1" presStyleIdx="4" presStyleCnt="5" custScaleX="159765" custScaleY="159765" custLinFactX="-197266" custLinFactNeighborX="-200000" custLinFactNeighborY="21660">
        <dgm:presLayoutVars>
          <dgm:bulletEnabled val="1"/>
        </dgm:presLayoutVars>
      </dgm:prSet>
      <dgm:spPr/>
    </dgm:pt>
  </dgm:ptLst>
  <dgm:cxnLst>
    <dgm:cxn modelId="{7F321702-4429-4AE4-A0ED-3C76A78066BF}" type="presOf" srcId="{6E465A9C-1DAB-4AF6-BCB9-68FAFD0CE183}" destId="{30961AE1-2D58-457B-BD7E-0EE9CC9B1668}" srcOrd="0" destOrd="0" presId="urn:microsoft.com/office/officeart/2005/8/layout/equation1"/>
    <dgm:cxn modelId="{E9232821-68A0-4351-9ED6-9B7B5215B242}" type="presOf" srcId="{6FFC929C-DEC5-4CFE-A50D-3A81D9100B91}" destId="{F352442E-39AF-4421-82C4-152647EC41E7}" srcOrd="0" destOrd="0" presId="urn:microsoft.com/office/officeart/2005/8/layout/equation1"/>
    <dgm:cxn modelId="{AF798923-E9B8-44C4-8864-4485504D697D}" srcId="{9E08E300-2F79-49EC-9C82-7348CBD075AE}" destId="{60499DA1-2606-45AE-8838-CFA72DC7E335}" srcOrd="4" destOrd="0" parTransId="{9C3350BE-9051-42AF-84F4-75C70B7865E2}" sibTransId="{8A921F17-F6BA-4C53-99ED-169C36841D80}"/>
    <dgm:cxn modelId="{CF7E752C-21AE-4F1A-994F-610A9F9C2E7C}" type="presOf" srcId="{9E08E300-2F79-49EC-9C82-7348CBD075AE}" destId="{22CF8707-1714-4CEA-8F57-BB741A2A59F3}" srcOrd="0" destOrd="0" presId="urn:microsoft.com/office/officeart/2005/8/layout/equation1"/>
    <dgm:cxn modelId="{82D4E244-3CB7-4E27-81B0-95F28EB92E1F}" type="presOf" srcId="{EE7C04A8-32C3-4900-80A2-5EC668B95443}" destId="{F3AB942A-0483-42EF-983A-4059D3A7852F}" srcOrd="0" destOrd="0" presId="urn:microsoft.com/office/officeart/2005/8/layout/equation1"/>
    <dgm:cxn modelId="{A5702D67-04F3-441C-B5FA-AFB60C37E963}" srcId="{9E08E300-2F79-49EC-9C82-7348CBD075AE}" destId="{6FFC929C-DEC5-4CFE-A50D-3A81D9100B91}" srcOrd="3" destOrd="0" parTransId="{52670CED-2F24-46AC-958A-36C736E45778}" sibTransId="{F195F204-79F8-48CF-A501-BDD4219F3D82}"/>
    <dgm:cxn modelId="{DEDEE049-6ECB-444B-9BB1-5624B20A0365}" type="presOf" srcId="{F195F204-79F8-48CF-A501-BDD4219F3D82}" destId="{E6886994-C8D5-4172-8B55-96128B9EA027}" srcOrd="0" destOrd="0" presId="urn:microsoft.com/office/officeart/2005/8/layout/equation1"/>
    <dgm:cxn modelId="{DB851B79-7EC6-4901-888E-003125C9F00D}" type="presOf" srcId="{2BD901BF-540D-4BDF-846B-DCED719C723E}" destId="{8A17DA0E-0ECE-4B65-9AF0-B721179EFF68}" srcOrd="0" destOrd="0" presId="urn:microsoft.com/office/officeart/2005/8/layout/equation1"/>
    <dgm:cxn modelId="{3A68BC7B-CEF8-4C21-ABF6-8A32ADE5FEEA}" type="presOf" srcId="{37E893D6-9A99-4CA2-8009-03017863E5E4}" destId="{87483968-F4C6-45AF-96FA-9BB6E5D390BE}" srcOrd="0" destOrd="0" presId="urn:microsoft.com/office/officeart/2005/8/layout/equation1"/>
    <dgm:cxn modelId="{786F5C8D-9231-4676-8A6F-7B53D6A93369}" srcId="{9E08E300-2F79-49EC-9C82-7348CBD075AE}" destId="{CD695F11-193F-40FC-9D19-0C901F067F5F}" srcOrd="2" destOrd="0" parTransId="{09F9924A-F31D-4F69-8752-ECDFC3304098}" sibTransId="{6E465A9C-1DAB-4AF6-BCB9-68FAFD0CE183}"/>
    <dgm:cxn modelId="{C440FCAC-909D-499E-AF95-55E7A71AC3E0}" type="presOf" srcId="{60499DA1-2606-45AE-8838-CFA72DC7E335}" destId="{FEA791E1-565F-4CC9-BC98-F5555C92161A}" srcOrd="0" destOrd="0" presId="urn:microsoft.com/office/officeart/2005/8/layout/equation1"/>
    <dgm:cxn modelId="{DE821EBB-0875-4E0D-B58F-ED6E70D539E5}" type="presOf" srcId="{CD695F11-193F-40FC-9D19-0C901F067F5F}" destId="{52A4579B-19A7-4EE4-9F85-E3D11FC218A7}" srcOrd="0" destOrd="0" presId="urn:microsoft.com/office/officeart/2005/8/layout/equation1"/>
    <dgm:cxn modelId="{A8E4ECDF-E5E7-48BD-A591-1207824D9E59}" type="presOf" srcId="{E48C4275-974F-4DB8-B230-80A52B0E5D8C}" destId="{72DA1B4B-FBBA-4482-93CC-679DC82203D6}" srcOrd="0" destOrd="0" presId="urn:microsoft.com/office/officeart/2005/8/layout/equation1"/>
    <dgm:cxn modelId="{6427E8ED-90FD-4215-BEE7-BB4AD2B29948}" srcId="{9E08E300-2F79-49EC-9C82-7348CBD075AE}" destId="{37E893D6-9A99-4CA2-8009-03017863E5E4}" srcOrd="1" destOrd="0" parTransId="{D0A8D8B5-0EDF-4803-9133-1B1F38D08F2E}" sibTransId="{E48C4275-974F-4DB8-B230-80A52B0E5D8C}"/>
    <dgm:cxn modelId="{C496A2F8-035A-4C6C-8017-2B9A88F6EE7B}" srcId="{9E08E300-2F79-49EC-9C82-7348CBD075AE}" destId="{2BD901BF-540D-4BDF-846B-DCED719C723E}" srcOrd="0" destOrd="0" parTransId="{0EEC2615-00E8-420D-8103-DDB0A79A90F7}" sibTransId="{EE7C04A8-32C3-4900-80A2-5EC668B95443}"/>
    <dgm:cxn modelId="{429D2637-1DD8-4E13-A7E9-5B7D9649CB66}" type="presParOf" srcId="{22CF8707-1714-4CEA-8F57-BB741A2A59F3}" destId="{8A17DA0E-0ECE-4B65-9AF0-B721179EFF68}" srcOrd="0" destOrd="0" presId="urn:microsoft.com/office/officeart/2005/8/layout/equation1"/>
    <dgm:cxn modelId="{D394445A-7FE0-4E3F-9531-7EA1F1E6E622}" type="presParOf" srcId="{22CF8707-1714-4CEA-8F57-BB741A2A59F3}" destId="{7A286132-C38E-413F-809F-6BEE6EC0FE5C}" srcOrd="1" destOrd="0" presId="urn:microsoft.com/office/officeart/2005/8/layout/equation1"/>
    <dgm:cxn modelId="{93C095D1-7EFC-4BF5-A7BF-EDFBC53DA0E7}" type="presParOf" srcId="{22CF8707-1714-4CEA-8F57-BB741A2A59F3}" destId="{F3AB942A-0483-42EF-983A-4059D3A7852F}" srcOrd="2" destOrd="0" presId="urn:microsoft.com/office/officeart/2005/8/layout/equation1"/>
    <dgm:cxn modelId="{D99DA1F1-BE50-4B97-B49A-5DB0D4CE2570}" type="presParOf" srcId="{22CF8707-1714-4CEA-8F57-BB741A2A59F3}" destId="{A73FD996-2B8F-499C-80C2-BCB0B460A1BB}" srcOrd="3" destOrd="0" presId="urn:microsoft.com/office/officeart/2005/8/layout/equation1"/>
    <dgm:cxn modelId="{1EF38499-C621-434E-BBCF-9B228DBC45E9}" type="presParOf" srcId="{22CF8707-1714-4CEA-8F57-BB741A2A59F3}" destId="{87483968-F4C6-45AF-96FA-9BB6E5D390BE}" srcOrd="4" destOrd="0" presId="urn:microsoft.com/office/officeart/2005/8/layout/equation1"/>
    <dgm:cxn modelId="{6C0287C6-319B-476F-B10B-A4503882DD68}" type="presParOf" srcId="{22CF8707-1714-4CEA-8F57-BB741A2A59F3}" destId="{6A3B15DB-FF9D-4A8A-BBCF-A58EB8DEF066}" srcOrd="5" destOrd="0" presId="urn:microsoft.com/office/officeart/2005/8/layout/equation1"/>
    <dgm:cxn modelId="{C30D84CB-602B-4A97-B114-430E9AB28AF9}" type="presParOf" srcId="{22CF8707-1714-4CEA-8F57-BB741A2A59F3}" destId="{72DA1B4B-FBBA-4482-93CC-679DC82203D6}" srcOrd="6" destOrd="0" presId="urn:microsoft.com/office/officeart/2005/8/layout/equation1"/>
    <dgm:cxn modelId="{CF4C2117-EAB8-4011-8DA2-3B9C3B714D70}" type="presParOf" srcId="{22CF8707-1714-4CEA-8F57-BB741A2A59F3}" destId="{F58E8C3F-AFB2-45E8-9C29-589C1BB16DF1}" srcOrd="7" destOrd="0" presId="urn:microsoft.com/office/officeart/2005/8/layout/equation1"/>
    <dgm:cxn modelId="{F40B84D6-0BE9-4A00-AFC8-01678B871238}" type="presParOf" srcId="{22CF8707-1714-4CEA-8F57-BB741A2A59F3}" destId="{52A4579B-19A7-4EE4-9F85-E3D11FC218A7}" srcOrd="8" destOrd="0" presId="urn:microsoft.com/office/officeart/2005/8/layout/equation1"/>
    <dgm:cxn modelId="{ACFB4316-153A-485D-BEB1-3459620918B2}" type="presParOf" srcId="{22CF8707-1714-4CEA-8F57-BB741A2A59F3}" destId="{980C35EF-96C3-44BB-BF27-1F68A352E9D6}" srcOrd="9" destOrd="0" presId="urn:microsoft.com/office/officeart/2005/8/layout/equation1"/>
    <dgm:cxn modelId="{A8E0FFE5-2A1D-4E13-95B6-1D04B5F38B4D}" type="presParOf" srcId="{22CF8707-1714-4CEA-8F57-BB741A2A59F3}" destId="{30961AE1-2D58-457B-BD7E-0EE9CC9B1668}" srcOrd="10" destOrd="0" presId="urn:microsoft.com/office/officeart/2005/8/layout/equation1"/>
    <dgm:cxn modelId="{14B1331A-D958-4BA1-A854-D65E128741A2}" type="presParOf" srcId="{22CF8707-1714-4CEA-8F57-BB741A2A59F3}" destId="{BDC39FE4-1B55-416D-B7EF-489C811A5B89}" srcOrd="11" destOrd="0" presId="urn:microsoft.com/office/officeart/2005/8/layout/equation1"/>
    <dgm:cxn modelId="{2FFDD878-A86C-4DCF-81CD-BE8B43BE0893}" type="presParOf" srcId="{22CF8707-1714-4CEA-8F57-BB741A2A59F3}" destId="{F352442E-39AF-4421-82C4-152647EC41E7}" srcOrd="12" destOrd="0" presId="urn:microsoft.com/office/officeart/2005/8/layout/equation1"/>
    <dgm:cxn modelId="{FAA59009-C962-458C-9D66-403F9F0DDC5A}" type="presParOf" srcId="{22CF8707-1714-4CEA-8F57-BB741A2A59F3}" destId="{AD14B492-EB95-4E88-A527-32E5DDF58A62}" srcOrd="13" destOrd="0" presId="urn:microsoft.com/office/officeart/2005/8/layout/equation1"/>
    <dgm:cxn modelId="{2767E3BA-A9FA-4519-81FE-73CF37D45010}" type="presParOf" srcId="{22CF8707-1714-4CEA-8F57-BB741A2A59F3}" destId="{E6886994-C8D5-4172-8B55-96128B9EA027}" srcOrd="14" destOrd="0" presId="urn:microsoft.com/office/officeart/2005/8/layout/equation1"/>
    <dgm:cxn modelId="{0EF318F1-ACBB-4962-929F-94CE59FFBFF6}" type="presParOf" srcId="{22CF8707-1714-4CEA-8F57-BB741A2A59F3}" destId="{C1DAA6D1-7447-417C-B2E3-1FE5737B6946}" srcOrd="15" destOrd="0" presId="urn:microsoft.com/office/officeart/2005/8/layout/equation1"/>
    <dgm:cxn modelId="{04BD8C7C-9A71-4D0C-B6A0-58260C1B2ABC}" type="presParOf" srcId="{22CF8707-1714-4CEA-8F57-BB741A2A59F3}" destId="{FEA791E1-565F-4CC9-BC98-F5555C92161A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118FD-FACA-437A-BEE5-39F32F55B4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6C26B-13AA-4C5F-9FD4-F22EC8854E64}">
      <dgm:prSet phldrT="[Text]"/>
      <dgm:spPr/>
      <dgm:t>
        <a:bodyPr/>
        <a:lstStyle/>
        <a:p>
          <a:r>
            <a:rPr lang="en-US" dirty="0"/>
            <a:t>Capital Projects</a:t>
          </a:r>
        </a:p>
      </dgm:t>
    </dgm:pt>
    <dgm:pt modelId="{7419A8BA-CA2E-4582-A9E9-6363EFE5FEA2}" type="parTrans" cxnId="{1395769A-D5D0-4C05-92AE-15533ACF8F95}">
      <dgm:prSet/>
      <dgm:spPr/>
      <dgm:t>
        <a:bodyPr/>
        <a:lstStyle/>
        <a:p>
          <a:endParaRPr lang="en-US"/>
        </a:p>
      </dgm:t>
    </dgm:pt>
    <dgm:pt modelId="{0111113E-5F38-4814-A0FF-5808C12C2275}" type="sibTrans" cxnId="{1395769A-D5D0-4C05-92AE-15533ACF8F95}">
      <dgm:prSet/>
      <dgm:spPr/>
      <dgm:t>
        <a:bodyPr/>
        <a:lstStyle/>
        <a:p>
          <a:endParaRPr lang="en-US"/>
        </a:p>
      </dgm:t>
    </dgm:pt>
    <dgm:pt modelId="{1E5AF20B-404F-4EA9-B929-9F09A3F09F07}">
      <dgm:prSet phldrT="[Text]"/>
      <dgm:spPr/>
      <dgm:t>
        <a:bodyPr/>
        <a:lstStyle/>
        <a:p>
          <a:r>
            <a:rPr lang="en-US" dirty="0"/>
            <a:t>80% federal cost share </a:t>
          </a:r>
        </a:p>
      </dgm:t>
    </dgm:pt>
    <dgm:pt modelId="{ED9F8E29-4A7A-4A64-A1A2-2AEB1A084E93}" type="parTrans" cxnId="{997D93B6-EA80-4209-85AE-36F5F1D45F18}">
      <dgm:prSet/>
      <dgm:spPr/>
      <dgm:t>
        <a:bodyPr/>
        <a:lstStyle/>
        <a:p>
          <a:endParaRPr lang="en-US"/>
        </a:p>
      </dgm:t>
    </dgm:pt>
    <dgm:pt modelId="{23AD8058-3402-430C-BC5F-861CA76B2EE9}" type="sibTrans" cxnId="{997D93B6-EA80-4209-85AE-36F5F1D45F18}">
      <dgm:prSet/>
      <dgm:spPr/>
      <dgm:t>
        <a:bodyPr/>
        <a:lstStyle/>
        <a:p>
          <a:endParaRPr lang="en-US"/>
        </a:p>
      </dgm:t>
    </dgm:pt>
    <dgm:pt modelId="{01F2BE82-0FB5-42E2-86B6-21B268377EAE}">
      <dgm:prSet phldrT="[Text]"/>
      <dgm:spPr/>
      <dgm:t>
        <a:bodyPr/>
        <a:lstStyle/>
        <a:p>
          <a:r>
            <a:rPr lang="en-US" dirty="0"/>
            <a:t>Operational Projects</a:t>
          </a:r>
        </a:p>
      </dgm:t>
    </dgm:pt>
    <dgm:pt modelId="{3B6FDA97-8460-4D8E-B091-0B6D7C758D4B}" type="parTrans" cxnId="{76BC926C-CE6B-4701-AF49-8331FA0BDD6A}">
      <dgm:prSet/>
      <dgm:spPr/>
      <dgm:t>
        <a:bodyPr/>
        <a:lstStyle/>
        <a:p>
          <a:endParaRPr lang="en-US"/>
        </a:p>
      </dgm:t>
    </dgm:pt>
    <dgm:pt modelId="{9831C0EC-2076-4738-8A80-7ADB008A30A4}" type="sibTrans" cxnId="{76BC926C-CE6B-4701-AF49-8331FA0BDD6A}">
      <dgm:prSet/>
      <dgm:spPr/>
      <dgm:t>
        <a:bodyPr/>
        <a:lstStyle/>
        <a:p>
          <a:endParaRPr lang="en-US"/>
        </a:p>
      </dgm:t>
    </dgm:pt>
    <dgm:pt modelId="{2622B1D1-F3D7-48C0-8B8D-B2037C2CFCE8}">
      <dgm:prSet phldrT="[Text]"/>
      <dgm:spPr/>
      <dgm:t>
        <a:bodyPr/>
        <a:lstStyle/>
        <a:p>
          <a:r>
            <a:rPr lang="en-US" dirty="0"/>
            <a:t>50% federal cost share</a:t>
          </a:r>
        </a:p>
      </dgm:t>
    </dgm:pt>
    <dgm:pt modelId="{8368493B-69E6-4946-882D-8EA22D102C87}" type="parTrans" cxnId="{4F630B59-4F60-4EDC-AA03-E0F2E8AFBED2}">
      <dgm:prSet/>
      <dgm:spPr/>
      <dgm:t>
        <a:bodyPr/>
        <a:lstStyle/>
        <a:p>
          <a:endParaRPr lang="en-US"/>
        </a:p>
      </dgm:t>
    </dgm:pt>
    <dgm:pt modelId="{1007673F-D780-4419-AD77-FE61E36DC4E4}" type="sibTrans" cxnId="{4F630B59-4F60-4EDC-AA03-E0F2E8AFBED2}">
      <dgm:prSet/>
      <dgm:spPr/>
      <dgm:t>
        <a:bodyPr/>
        <a:lstStyle/>
        <a:p>
          <a:endParaRPr lang="en-US"/>
        </a:p>
      </dgm:t>
    </dgm:pt>
    <dgm:pt modelId="{64AE4B51-6EE2-4AAC-B414-593C1C00D0A3}">
      <dgm:prSet phldrT="[Text]"/>
      <dgm:spPr/>
      <dgm:t>
        <a:bodyPr/>
        <a:lstStyle/>
        <a:p>
          <a:r>
            <a:rPr lang="en-US" dirty="0"/>
            <a:t>50% local share</a:t>
          </a:r>
        </a:p>
      </dgm:t>
    </dgm:pt>
    <dgm:pt modelId="{41584895-FA52-4BD8-8134-CA8C9AB4D7CD}" type="parTrans" cxnId="{00872047-E5BE-46AA-8381-564FFD72EF81}">
      <dgm:prSet/>
      <dgm:spPr/>
      <dgm:t>
        <a:bodyPr/>
        <a:lstStyle/>
        <a:p>
          <a:endParaRPr lang="en-US"/>
        </a:p>
      </dgm:t>
    </dgm:pt>
    <dgm:pt modelId="{5AB0EBDC-80B7-4D7F-9200-D4C5F10E0BCC}" type="sibTrans" cxnId="{00872047-E5BE-46AA-8381-564FFD72EF81}">
      <dgm:prSet/>
      <dgm:spPr/>
      <dgm:t>
        <a:bodyPr/>
        <a:lstStyle/>
        <a:p>
          <a:endParaRPr lang="en-US"/>
        </a:p>
      </dgm:t>
    </dgm:pt>
    <dgm:pt modelId="{ECB16435-F412-4E70-BA91-C93854D8CD12}">
      <dgm:prSet phldrT="[Text]"/>
      <dgm:spPr/>
      <dgm:t>
        <a:bodyPr/>
        <a:lstStyle/>
        <a:p>
          <a:r>
            <a:rPr lang="en-US" dirty="0"/>
            <a:t>20% local cost share</a:t>
          </a:r>
        </a:p>
      </dgm:t>
    </dgm:pt>
    <dgm:pt modelId="{C2418E7E-E3AA-4452-AC00-60B8E6FB65A2}" type="parTrans" cxnId="{054F13CC-278D-4754-91B1-FED83C1EA3D1}">
      <dgm:prSet/>
      <dgm:spPr/>
      <dgm:t>
        <a:bodyPr/>
        <a:lstStyle/>
        <a:p>
          <a:endParaRPr lang="en-US"/>
        </a:p>
      </dgm:t>
    </dgm:pt>
    <dgm:pt modelId="{05DDBE12-6EE0-4C32-9FF6-4E353CAC78F3}" type="sibTrans" cxnId="{054F13CC-278D-4754-91B1-FED83C1EA3D1}">
      <dgm:prSet/>
      <dgm:spPr/>
      <dgm:t>
        <a:bodyPr/>
        <a:lstStyle/>
        <a:p>
          <a:endParaRPr lang="en-US"/>
        </a:p>
      </dgm:t>
    </dgm:pt>
    <dgm:pt modelId="{1A57A048-C2F9-4148-8319-69E88816FAF0}" type="pres">
      <dgm:prSet presAssocID="{CBF118FD-FACA-437A-BEE5-39F32F55B480}" presName="Name0" presStyleCnt="0">
        <dgm:presLayoutVars>
          <dgm:dir/>
          <dgm:animLvl val="lvl"/>
          <dgm:resizeHandles val="exact"/>
        </dgm:presLayoutVars>
      </dgm:prSet>
      <dgm:spPr/>
    </dgm:pt>
    <dgm:pt modelId="{49FA374D-C8CE-4593-86EF-68F485D20209}" type="pres">
      <dgm:prSet presAssocID="{9FD6C26B-13AA-4C5F-9FD4-F22EC8854E64}" presName="composite" presStyleCnt="0"/>
      <dgm:spPr/>
    </dgm:pt>
    <dgm:pt modelId="{AAE86059-A322-4B87-ABFA-548288387853}" type="pres">
      <dgm:prSet presAssocID="{9FD6C26B-13AA-4C5F-9FD4-F22EC8854E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304832E-5A78-4CFB-AD8E-93374FD1170A}" type="pres">
      <dgm:prSet presAssocID="{9FD6C26B-13AA-4C5F-9FD4-F22EC8854E64}" presName="desTx" presStyleLbl="alignAccFollowNode1" presStyleIdx="0" presStyleCnt="2">
        <dgm:presLayoutVars>
          <dgm:bulletEnabled val="1"/>
        </dgm:presLayoutVars>
      </dgm:prSet>
      <dgm:spPr/>
    </dgm:pt>
    <dgm:pt modelId="{A72FC6EA-8F99-42B8-9BB3-E5592B270FB3}" type="pres">
      <dgm:prSet presAssocID="{0111113E-5F38-4814-A0FF-5808C12C2275}" presName="space" presStyleCnt="0"/>
      <dgm:spPr/>
    </dgm:pt>
    <dgm:pt modelId="{B29DEB73-1F81-420C-A15F-6C04C56C0842}" type="pres">
      <dgm:prSet presAssocID="{01F2BE82-0FB5-42E2-86B6-21B268377EAE}" presName="composite" presStyleCnt="0"/>
      <dgm:spPr/>
    </dgm:pt>
    <dgm:pt modelId="{A3D54835-AE3A-4D3C-A2C9-E03C2789A71F}" type="pres">
      <dgm:prSet presAssocID="{01F2BE82-0FB5-42E2-86B6-21B268377EA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D054D5B-1C18-487F-A154-9B9782D89C2C}" type="pres">
      <dgm:prSet presAssocID="{01F2BE82-0FB5-42E2-86B6-21B268377EA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4F1B402-8EFC-44A4-9BAE-3E8E7252FBC4}" type="presOf" srcId="{9FD6C26B-13AA-4C5F-9FD4-F22EC8854E64}" destId="{AAE86059-A322-4B87-ABFA-548288387853}" srcOrd="0" destOrd="0" presId="urn:microsoft.com/office/officeart/2005/8/layout/hList1"/>
    <dgm:cxn modelId="{1D2DFF15-B883-49B1-B190-20EA96C0A934}" type="presOf" srcId="{ECB16435-F412-4E70-BA91-C93854D8CD12}" destId="{4304832E-5A78-4CFB-AD8E-93374FD1170A}" srcOrd="0" destOrd="1" presId="urn:microsoft.com/office/officeart/2005/8/layout/hList1"/>
    <dgm:cxn modelId="{2BEB8243-A388-4A0E-BFFF-0B1990466E54}" type="presOf" srcId="{64AE4B51-6EE2-4AAC-B414-593C1C00D0A3}" destId="{2D054D5B-1C18-487F-A154-9B9782D89C2C}" srcOrd="0" destOrd="1" presId="urn:microsoft.com/office/officeart/2005/8/layout/hList1"/>
    <dgm:cxn modelId="{00872047-E5BE-46AA-8381-564FFD72EF81}" srcId="{01F2BE82-0FB5-42E2-86B6-21B268377EAE}" destId="{64AE4B51-6EE2-4AAC-B414-593C1C00D0A3}" srcOrd="1" destOrd="0" parTransId="{41584895-FA52-4BD8-8134-CA8C9AB4D7CD}" sibTransId="{5AB0EBDC-80B7-4D7F-9200-D4C5F10E0BCC}"/>
    <dgm:cxn modelId="{76BC926C-CE6B-4701-AF49-8331FA0BDD6A}" srcId="{CBF118FD-FACA-437A-BEE5-39F32F55B480}" destId="{01F2BE82-0FB5-42E2-86B6-21B268377EAE}" srcOrd="1" destOrd="0" parTransId="{3B6FDA97-8460-4D8E-B091-0B6D7C758D4B}" sibTransId="{9831C0EC-2076-4738-8A80-7ADB008A30A4}"/>
    <dgm:cxn modelId="{4F630B59-4F60-4EDC-AA03-E0F2E8AFBED2}" srcId="{01F2BE82-0FB5-42E2-86B6-21B268377EAE}" destId="{2622B1D1-F3D7-48C0-8B8D-B2037C2CFCE8}" srcOrd="0" destOrd="0" parTransId="{8368493B-69E6-4946-882D-8EA22D102C87}" sibTransId="{1007673F-D780-4419-AD77-FE61E36DC4E4}"/>
    <dgm:cxn modelId="{88D8958F-0CED-435F-9092-73CBB6712421}" type="presOf" srcId="{01F2BE82-0FB5-42E2-86B6-21B268377EAE}" destId="{A3D54835-AE3A-4D3C-A2C9-E03C2789A71F}" srcOrd="0" destOrd="0" presId="urn:microsoft.com/office/officeart/2005/8/layout/hList1"/>
    <dgm:cxn modelId="{9632A793-262F-4DA9-839B-97F5D0C8CA94}" type="presOf" srcId="{1E5AF20B-404F-4EA9-B929-9F09A3F09F07}" destId="{4304832E-5A78-4CFB-AD8E-93374FD1170A}" srcOrd="0" destOrd="0" presId="urn:microsoft.com/office/officeart/2005/8/layout/hList1"/>
    <dgm:cxn modelId="{1395769A-D5D0-4C05-92AE-15533ACF8F95}" srcId="{CBF118FD-FACA-437A-BEE5-39F32F55B480}" destId="{9FD6C26B-13AA-4C5F-9FD4-F22EC8854E64}" srcOrd="0" destOrd="0" parTransId="{7419A8BA-CA2E-4582-A9E9-6363EFE5FEA2}" sibTransId="{0111113E-5F38-4814-A0FF-5808C12C2275}"/>
    <dgm:cxn modelId="{997D93B6-EA80-4209-85AE-36F5F1D45F18}" srcId="{9FD6C26B-13AA-4C5F-9FD4-F22EC8854E64}" destId="{1E5AF20B-404F-4EA9-B929-9F09A3F09F07}" srcOrd="0" destOrd="0" parTransId="{ED9F8E29-4A7A-4A64-A1A2-2AEB1A084E93}" sibTransId="{23AD8058-3402-430C-BC5F-861CA76B2EE9}"/>
    <dgm:cxn modelId="{054F13CC-278D-4754-91B1-FED83C1EA3D1}" srcId="{9FD6C26B-13AA-4C5F-9FD4-F22EC8854E64}" destId="{ECB16435-F412-4E70-BA91-C93854D8CD12}" srcOrd="1" destOrd="0" parTransId="{C2418E7E-E3AA-4452-AC00-60B8E6FB65A2}" sibTransId="{05DDBE12-6EE0-4C32-9FF6-4E353CAC78F3}"/>
    <dgm:cxn modelId="{A434C2E3-DD77-41E4-8857-F07EF6148831}" type="presOf" srcId="{2622B1D1-F3D7-48C0-8B8D-B2037C2CFCE8}" destId="{2D054D5B-1C18-487F-A154-9B9782D89C2C}" srcOrd="0" destOrd="0" presId="urn:microsoft.com/office/officeart/2005/8/layout/hList1"/>
    <dgm:cxn modelId="{2BD2D5FE-069C-4D08-B2FD-3FF9F25F12C7}" type="presOf" srcId="{CBF118FD-FACA-437A-BEE5-39F32F55B480}" destId="{1A57A048-C2F9-4148-8319-69E88816FAF0}" srcOrd="0" destOrd="0" presId="urn:microsoft.com/office/officeart/2005/8/layout/hList1"/>
    <dgm:cxn modelId="{E2F05769-6BA9-4EE2-B931-549E6D27DA1D}" type="presParOf" srcId="{1A57A048-C2F9-4148-8319-69E88816FAF0}" destId="{49FA374D-C8CE-4593-86EF-68F485D20209}" srcOrd="0" destOrd="0" presId="urn:microsoft.com/office/officeart/2005/8/layout/hList1"/>
    <dgm:cxn modelId="{836FAD1D-7F7F-49BC-BF14-027ED082DDD0}" type="presParOf" srcId="{49FA374D-C8CE-4593-86EF-68F485D20209}" destId="{AAE86059-A322-4B87-ABFA-548288387853}" srcOrd="0" destOrd="0" presId="urn:microsoft.com/office/officeart/2005/8/layout/hList1"/>
    <dgm:cxn modelId="{87A2AC91-EFFB-4DBF-880F-F367955B47F2}" type="presParOf" srcId="{49FA374D-C8CE-4593-86EF-68F485D20209}" destId="{4304832E-5A78-4CFB-AD8E-93374FD1170A}" srcOrd="1" destOrd="0" presId="urn:microsoft.com/office/officeart/2005/8/layout/hList1"/>
    <dgm:cxn modelId="{C367170B-C618-4E3B-88F3-B68ECDF64145}" type="presParOf" srcId="{1A57A048-C2F9-4148-8319-69E88816FAF0}" destId="{A72FC6EA-8F99-42B8-9BB3-E5592B270FB3}" srcOrd="1" destOrd="0" presId="urn:microsoft.com/office/officeart/2005/8/layout/hList1"/>
    <dgm:cxn modelId="{42DB058B-16BC-46D1-91BF-1AEC054B90F7}" type="presParOf" srcId="{1A57A048-C2F9-4148-8319-69E88816FAF0}" destId="{B29DEB73-1F81-420C-A15F-6C04C56C0842}" srcOrd="2" destOrd="0" presId="urn:microsoft.com/office/officeart/2005/8/layout/hList1"/>
    <dgm:cxn modelId="{39A0BE84-18E3-41AA-9B26-59E00D6C0C41}" type="presParOf" srcId="{B29DEB73-1F81-420C-A15F-6C04C56C0842}" destId="{A3D54835-AE3A-4D3C-A2C9-E03C2789A71F}" srcOrd="0" destOrd="0" presId="urn:microsoft.com/office/officeart/2005/8/layout/hList1"/>
    <dgm:cxn modelId="{AA20FBF2-5FEA-46EE-B03A-2C60CFD0A9C3}" type="presParOf" srcId="{B29DEB73-1F81-420C-A15F-6C04C56C0842}" destId="{2D054D5B-1C18-487F-A154-9B9782D89C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EBBC6F-B248-4883-898A-C2C125C5120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39BA3E4-0C0A-41CC-A7C2-D25F215155FB}">
      <dgm:prSet phldrT="[Text]"/>
      <dgm:spPr/>
      <dgm:t>
        <a:bodyPr/>
        <a:lstStyle/>
        <a:p>
          <a:r>
            <a:rPr lang="en-US" dirty="0"/>
            <a:t>Call for projects: Aug. 16</a:t>
          </a:r>
        </a:p>
      </dgm:t>
    </dgm:pt>
    <dgm:pt modelId="{677D3717-E1EB-4315-89BA-E72C785B4592}" type="parTrans" cxnId="{ED62F1AC-9A1E-4D81-9E3B-187CC5E2A351}">
      <dgm:prSet/>
      <dgm:spPr/>
      <dgm:t>
        <a:bodyPr/>
        <a:lstStyle/>
        <a:p>
          <a:endParaRPr lang="en-US"/>
        </a:p>
      </dgm:t>
    </dgm:pt>
    <dgm:pt modelId="{AFE2C36E-DD8D-47B1-9402-2F5198A88A30}" type="sibTrans" cxnId="{ED62F1AC-9A1E-4D81-9E3B-187CC5E2A351}">
      <dgm:prSet/>
      <dgm:spPr/>
      <dgm:t>
        <a:bodyPr/>
        <a:lstStyle/>
        <a:p>
          <a:endParaRPr lang="en-US"/>
        </a:p>
      </dgm:t>
    </dgm:pt>
    <dgm:pt modelId="{63D6FE09-BB81-4523-9D69-1BDE5D283958}">
      <dgm:prSet/>
      <dgm:spPr/>
      <dgm:t>
        <a:bodyPr/>
        <a:lstStyle/>
        <a:p>
          <a:r>
            <a:rPr lang="en-US" dirty="0"/>
            <a:t>Call for projects deadline: Oct. 1</a:t>
          </a:r>
        </a:p>
      </dgm:t>
    </dgm:pt>
    <dgm:pt modelId="{FA68F3FF-ACDC-4A89-9CB2-3C33660C0185}" type="parTrans" cxnId="{388A949F-10F3-4B4E-8C97-1DE5BA6F8998}">
      <dgm:prSet/>
      <dgm:spPr/>
      <dgm:t>
        <a:bodyPr/>
        <a:lstStyle/>
        <a:p>
          <a:endParaRPr lang="en-US"/>
        </a:p>
      </dgm:t>
    </dgm:pt>
    <dgm:pt modelId="{41225F5F-07DC-4654-A537-82D7FB4C9181}" type="sibTrans" cxnId="{388A949F-10F3-4B4E-8C97-1DE5BA6F8998}">
      <dgm:prSet/>
      <dgm:spPr/>
      <dgm:t>
        <a:bodyPr/>
        <a:lstStyle/>
        <a:p>
          <a:endParaRPr lang="en-US"/>
        </a:p>
      </dgm:t>
    </dgm:pt>
    <dgm:pt modelId="{E4E428A5-CC23-4C61-A8C2-1F88144853B9}">
      <dgm:prSet/>
      <dgm:spPr/>
      <dgm:t>
        <a:bodyPr/>
        <a:lstStyle/>
        <a:p>
          <a:r>
            <a:rPr lang="en-US" dirty="0"/>
            <a:t>Review/grade eligible projects</a:t>
          </a:r>
        </a:p>
      </dgm:t>
    </dgm:pt>
    <dgm:pt modelId="{2B2F27FB-569D-40BC-93F6-5ABAB90F4A73}" type="parTrans" cxnId="{67E7413E-A34B-48BA-8786-EA78880692C8}">
      <dgm:prSet/>
      <dgm:spPr/>
      <dgm:t>
        <a:bodyPr/>
        <a:lstStyle/>
        <a:p>
          <a:endParaRPr lang="en-US"/>
        </a:p>
      </dgm:t>
    </dgm:pt>
    <dgm:pt modelId="{0572E437-AEDC-4DA3-992A-2421DCC65E3D}" type="sibTrans" cxnId="{67E7413E-A34B-48BA-8786-EA78880692C8}">
      <dgm:prSet/>
      <dgm:spPr/>
      <dgm:t>
        <a:bodyPr/>
        <a:lstStyle/>
        <a:p>
          <a:endParaRPr lang="en-US"/>
        </a:p>
      </dgm:t>
    </dgm:pt>
    <dgm:pt modelId="{383C5551-CF6A-4D66-871A-831658A59FF0}">
      <dgm:prSet/>
      <dgm:spPr/>
      <dgm:t>
        <a:bodyPr/>
        <a:lstStyle/>
        <a:p>
          <a:r>
            <a:rPr lang="en-US" dirty="0"/>
            <a:t>TCRPC applies for funding through FTA</a:t>
          </a:r>
        </a:p>
      </dgm:t>
    </dgm:pt>
    <dgm:pt modelId="{FE956871-795F-4B3D-B008-E6B85CD7C387}" type="parTrans" cxnId="{46130099-F2E4-4A2E-87BA-705D211E9303}">
      <dgm:prSet/>
      <dgm:spPr/>
      <dgm:t>
        <a:bodyPr/>
        <a:lstStyle/>
        <a:p>
          <a:endParaRPr lang="en-US"/>
        </a:p>
      </dgm:t>
    </dgm:pt>
    <dgm:pt modelId="{EA0D3A56-43ED-4716-A9A0-4DA8214EA1F7}" type="sibTrans" cxnId="{46130099-F2E4-4A2E-87BA-705D211E9303}">
      <dgm:prSet/>
      <dgm:spPr/>
      <dgm:t>
        <a:bodyPr/>
        <a:lstStyle/>
        <a:p>
          <a:endParaRPr lang="en-US"/>
        </a:p>
      </dgm:t>
    </dgm:pt>
    <dgm:pt modelId="{24DDA785-FC80-425F-8A08-4C500F4A445F}">
      <dgm:prSet/>
      <dgm:spPr/>
      <dgm:t>
        <a:bodyPr/>
        <a:lstStyle/>
        <a:p>
          <a:r>
            <a:rPr lang="en-US" dirty="0"/>
            <a:t>TCRPC technical and policy boards approve projects</a:t>
          </a:r>
        </a:p>
      </dgm:t>
    </dgm:pt>
    <dgm:pt modelId="{59DCF31D-5DF5-4C5D-B732-ADCAE6C34898}" type="parTrans" cxnId="{B3FF1E7E-5821-4DFB-9932-D9051F1A72F5}">
      <dgm:prSet/>
      <dgm:spPr/>
      <dgm:t>
        <a:bodyPr/>
        <a:lstStyle/>
        <a:p>
          <a:endParaRPr lang="en-US"/>
        </a:p>
      </dgm:t>
    </dgm:pt>
    <dgm:pt modelId="{AE9BE3B9-93D0-444D-81FB-4DDA978F4F5E}" type="sibTrans" cxnId="{B3FF1E7E-5821-4DFB-9932-D9051F1A72F5}">
      <dgm:prSet/>
      <dgm:spPr/>
      <dgm:t>
        <a:bodyPr/>
        <a:lstStyle/>
        <a:p>
          <a:endParaRPr lang="en-US"/>
        </a:p>
      </dgm:t>
    </dgm:pt>
    <dgm:pt modelId="{F7C833F1-01AC-4C93-8538-85768444ECBA}" type="pres">
      <dgm:prSet presAssocID="{42EBBC6F-B248-4883-898A-C2C125C51203}" presName="Name0" presStyleCnt="0">
        <dgm:presLayoutVars>
          <dgm:dir/>
          <dgm:animLvl val="lvl"/>
          <dgm:resizeHandles val="exact"/>
        </dgm:presLayoutVars>
      </dgm:prSet>
      <dgm:spPr/>
    </dgm:pt>
    <dgm:pt modelId="{82EE8260-614F-4E7F-AC1D-CB04B6C5D9EC}" type="pres">
      <dgm:prSet presAssocID="{839BA3E4-0C0A-41CC-A7C2-D25F215155F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A4A61A4-2444-413E-9D6A-D266374DD868}" type="pres">
      <dgm:prSet presAssocID="{AFE2C36E-DD8D-47B1-9402-2F5198A88A30}" presName="parTxOnlySpace" presStyleCnt="0"/>
      <dgm:spPr/>
    </dgm:pt>
    <dgm:pt modelId="{E6858D6D-C085-4A84-A120-826F42577D10}" type="pres">
      <dgm:prSet presAssocID="{63D6FE09-BB81-4523-9D69-1BDE5D28395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8A322AB-813E-4157-B451-7ADB0727A43B}" type="pres">
      <dgm:prSet presAssocID="{41225F5F-07DC-4654-A537-82D7FB4C9181}" presName="parTxOnlySpace" presStyleCnt="0"/>
      <dgm:spPr/>
    </dgm:pt>
    <dgm:pt modelId="{B0C64921-8C01-4752-A2DE-A1B8E3D7A738}" type="pres">
      <dgm:prSet presAssocID="{E4E428A5-CC23-4C61-A8C2-1F88144853B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730970B-4487-4832-9335-AA164D4D2A30}" type="pres">
      <dgm:prSet presAssocID="{0572E437-AEDC-4DA3-992A-2421DCC65E3D}" presName="parTxOnlySpace" presStyleCnt="0"/>
      <dgm:spPr/>
    </dgm:pt>
    <dgm:pt modelId="{6C97CCEA-C036-4B82-97FE-1CE11EB68BB5}" type="pres">
      <dgm:prSet presAssocID="{24DDA785-FC80-425F-8A08-4C500F4A445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F71AAA-BCC1-44C3-A0F2-499F283E63E8}" type="pres">
      <dgm:prSet presAssocID="{AE9BE3B9-93D0-444D-81FB-4DDA978F4F5E}" presName="parTxOnlySpace" presStyleCnt="0"/>
      <dgm:spPr/>
    </dgm:pt>
    <dgm:pt modelId="{3B35B939-B837-4A74-BAA8-A06D58E994B6}" type="pres">
      <dgm:prSet presAssocID="{383C5551-CF6A-4D66-871A-831658A59FF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67ED507-0B8F-4ED4-9750-7A700385627C}" type="presOf" srcId="{63D6FE09-BB81-4523-9D69-1BDE5D283958}" destId="{E6858D6D-C085-4A84-A120-826F42577D10}" srcOrd="0" destOrd="0" presId="urn:microsoft.com/office/officeart/2005/8/layout/chevron1"/>
    <dgm:cxn modelId="{CFA44C0C-9655-4409-89F8-9E56F49F23C5}" type="presOf" srcId="{24DDA785-FC80-425F-8A08-4C500F4A445F}" destId="{6C97CCEA-C036-4B82-97FE-1CE11EB68BB5}" srcOrd="0" destOrd="0" presId="urn:microsoft.com/office/officeart/2005/8/layout/chevron1"/>
    <dgm:cxn modelId="{3B542F27-7D88-44C4-8A59-537E7B3F2013}" type="presOf" srcId="{839BA3E4-0C0A-41CC-A7C2-D25F215155FB}" destId="{82EE8260-614F-4E7F-AC1D-CB04B6C5D9EC}" srcOrd="0" destOrd="0" presId="urn:microsoft.com/office/officeart/2005/8/layout/chevron1"/>
    <dgm:cxn modelId="{67E7413E-A34B-48BA-8786-EA78880692C8}" srcId="{42EBBC6F-B248-4883-898A-C2C125C51203}" destId="{E4E428A5-CC23-4C61-A8C2-1F88144853B9}" srcOrd="2" destOrd="0" parTransId="{2B2F27FB-569D-40BC-93F6-5ABAB90F4A73}" sibTransId="{0572E437-AEDC-4DA3-992A-2421DCC65E3D}"/>
    <dgm:cxn modelId="{2254D66E-F677-4897-991B-5594FE9945E6}" type="presOf" srcId="{42EBBC6F-B248-4883-898A-C2C125C51203}" destId="{F7C833F1-01AC-4C93-8538-85768444ECBA}" srcOrd="0" destOrd="0" presId="urn:microsoft.com/office/officeart/2005/8/layout/chevron1"/>
    <dgm:cxn modelId="{E7770450-F07C-42E4-B431-8E525D592B7D}" type="presOf" srcId="{383C5551-CF6A-4D66-871A-831658A59FF0}" destId="{3B35B939-B837-4A74-BAA8-A06D58E994B6}" srcOrd="0" destOrd="0" presId="urn:microsoft.com/office/officeart/2005/8/layout/chevron1"/>
    <dgm:cxn modelId="{739EA552-63AE-4EC2-B234-5D850FDE15DA}" type="presOf" srcId="{E4E428A5-CC23-4C61-A8C2-1F88144853B9}" destId="{B0C64921-8C01-4752-A2DE-A1B8E3D7A738}" srcOrd="0" destOrd="0" presId="urn:microsoft.com/office/officeart/2005/8/layout/chevron1"/>
    <dgm:cxn modelId="{B3FF1E7E-5821-4DFB-9932-D9051F1A72F5}" srcId="{42EBBC6F-B248-4883-898A-C2C125C51203}" destId="{24DDA785-FC80-425F-8A08-4C500F4A445F}" srcOrd="3" destOrd="0" parTransId="{59DCF31D-5DF5-4C5D-B732-ADCAE6C34898}" sibTransId="{AE9BE3B9-93D0-444D-81FB-4DDA978F4F5E}"/>
    <dgm:cxn modelId="{46130099-F2E4-4A2E-87BA-705D211E9303}" srcId="{42EBBC6F-B248-4883-898A-C2C125C51203}" destId="{383C5551-CF6A-4D66-871A-831658A59FF0}" srcOrd="4" destOrd="0" parTransId="{FE956871-795F-4B3D-B008-E6B85CD7C387}" sibTransId="{EA0D3A56-43ED-4716-A9A0-4DA8214EA1F7}"/>
    <dgm:cxn modelId="{388A949F-10F3-4B4E-8C97-1DE5BA6F8998}" srcId="{42EBBC6F-B248-4883-898A-C2C125C51203}" destId="{63D6FE09-BB81-4523-9D69-1BDE5D283958}" srcOrd="1" destOrd="0" parTransId="{FA68F3FF-ACDC-4A89-9CB2-3C33660C0185}" sibTransId="{41225F5F-07DC-4654-A537-82D7FB4C9181}"/>
    <dgm:cxn modelId="{ED62F1AC-9A1E-4D81-9E3B-187CC5E2A351}" srcId="{42EBBC6F-B248-4883-898A-C2C125C51203}" destId="{839BA3E4-0C0A-41CC-A7C2-D25F215155FB}" srcOrd="0" destOrd="0" parTransId="{677D3717-E1EB-4315-89BA-E72C785B4592}" sibTransId="{AFE2C36E-DD8D-47B1-9402-2F5198A88A30}"/>
    <dgm:cxn modelId="{8BD2E20C-E1BC-4316-86B9-1B10E34470C0}" type="presParOf" srcId="{F7C833F1-01AC-4C93-8538-85768444ECBA}" destId="{82EE8260-614F-4E7F-AC1D-CB04B6C5D9EC}" srcOrd="0" destOrd="0" presId="urn:microsoft.com/office/officeart/2005/8/layout/chevron1"/>
    <dgm:cxn modelId="{434D937F-0FDE-4DB1-9C44-03F4631793AE}" type="presParOf" srcId="{F7C833F1-01AC-4C93-8538-85768444ECBA}" destId="{4A4A61A4-2444-413E-9D6A-D266374DD868}" srcOrd="1" destOrd="0" presId="urn:microsoft.com/office/officeart/2005/8/layout/chevron1"/>
    <dgm:cxn modelId="{C1AB1B38-7FD3-4050-B45D-FAD7E1F2573E}" type="presParOf" srcId="{F7C833F1-01AC-4C93-8538-85768444ECBA}" destId="{E6858D6D-C085-4A84-A120-826F42577D10}" srcOrd="2" destOrd="0" presId="urn:microsoft.com/office/officeart/2005/8/layout/chevron1"/>
    <dgm:cxn modelId="{699518C1-7655-4C00-976A-51B8CF894223}" type="presParOf" srcId="{F7C833F1-01AC-4C93-8538-85768444ECBA}" destId="{78A322AB-813E-4157-B451-7ADB0727A43B}" srcOrd="3" destOrd="0" presId="urn:microsoft.com/office/officeart/2005/8/layout/chevron1"/>
    <dgm:cxn modelId="{3B6150DD-7949-4191-B535-966BBBB6ECFB}" type="presParOf" srcId="{F7C833F1-01AC-4C93-8538-85768444ECBA}" destId="{B0C64921-8C01-4752-A2DE-A1B8E3D7A738}" srcOrd="4" destOrd="0" presId="urn:microsoft.com/office/officeart/2005/8/layout/chevron1"/>
    <dgm:cxn modelId="{35F5FE30-058B-42DC-A5B4-5A49899BB586}" type="presParOf" srcId="{F7C833F1-01AC-4C93-8538-85768444ECBA}" destId="{1730970B-4487-4832-9335-AA164D4D2A30}" srcOrd="5" destOrd="0" presId="urn:microsoft.com/office/officeart/2005/8/layout/chevron1"/>
    <dgm:cxn modelId="{2DFF072E-9319-4054-B1DB-FD220C975A36}" type="presParOf" srcId="{F7C833F1-01AC-4C93-8538-85768444ECBA}" destId="{6C97CCEA-C036-4B82-97FE-1CE11EB68BB5}" srcOrd="6" destOrd="0" presId="urn:microsoft.com/office/officeart/2005/8/layout/chevron1"/>
    <dgm:cxn modelId="{D80015B5-C274-4D39-ACDF-954CCDB93492}" type="presParOf" srcId="{F7C833F1-01AC-4C93-8538-85768444ECBA}" destId="{3CF71AAA-BCC1-44C3-A0F2-499F283E63E8}" srcOrd="7" destOrd="0" presId="urn:microsoft.com/office/officeart/2005/8/layout/chevron1"/>
    <dgm:cxn modelId="{D0935D0B-B2CA-4560-B6B3-B159376A7442}" type="presParOf" srcId="{F7C833F1-01AC-4C93-8538-85768444ECBA}" destId="{3B35B939-B837-4A74-BAA8-A06D58E99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BA543-1AF3-4EF3-AAB3-252C133F44AB}">
      <dsp:nvSpPr>
        <dsp:cNvPr id="0" name=""/>
        <dsp:cNvSpPr/>
      </dsp:nvSpPr>
      <dsp:spPr>
        <a:xfrm>
          <a:off x="527843" y="1793468"/>
          <a:ext cx="2095500" cy="1831730"/>
        </a:xfrm>
        <a:prstGeom prst="rightArrow">
          <a:avLst>
            <a:gd name="adj1" fmla="val 70000"/>
            <a:gd name="adj2" fmla="val 50000"/>
          </a:avLst>
        </a:prstGeom>
        <a:solidFill>
          <a:srgbClr val="EFB3AB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FTA</a:t>
          </a:r>
        </a:p>
      </dsp:txBody>
      <dsp:txXfrm>
        <a:off x="1051718" y="2068228"/>
        <a:ext cx="1021556" cy="1282211"/>
      </dsp:txXfrm>
    </dsp:sp>
    <dsp:sp modelId="{CC95DA9B-6F17-4E0D-91BD-B39725304EA8}">
      <dsp:nvSpPr>
        <dsp:cNvPr id="0" name=""/>
        <dsp:cNvSpPr/>
      </dsp:nvSpPr>
      <dsp:spPr>
        <a:xfrm>
          <a:off x="3968" y="2185458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Annual </a:t>
          </a:r>
          <a:r>
            <a:rPr lang="en-US" sz="1400" b="1" kern="1200" dirty="0"/>
            <a:t>urban</a:t>
          </a:r>
          <a:r>
            <a:rPr lang="en-US" sz="1400" kern="1200" dirty="0"/>
            <a:t> allocation</a:t>
          </a:r>
        </a:p>
      </dsp:txBody>
      <dsp:txXfrm>
        <a:off x="157407" y="2338897"/>
        <a:ext cx="740872" cy="740872"/>
      </dsp:txXfrm>
    </dsp:sp>
    <dsp:sp modelId="{270143EF-2923-412B-9C24-8DE9B5F64305}">
      <dsp:nvSpPr>
        <dsp:cNvPr id="0" name=""/>
        <dsp:cNvSpPr/>
      </dsp:nvSpPr>
      <dsp:spPr>
        <a:xfrm>
          <a:off x="3355888" y="2099568"/>
          <a:ext cx="2095500" cy="595459"/>
        </a:xfrm>
        <a:prstGeom prst="rightArrow">
          <a:avLst>
            <a:gd name="adj1" fmla="val 70000"/>
            <a:gd name="adj2" fmla="val 50000"/>
          </a:avLst>
        </a:prstGeom>
        <a:solidFill>
          <a:srgbClr val="EFB3AB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IDOT</a:t>
          </a:r>
        </a:p>
      </dsp:txBody>
      <dsp:txXfrm>
        <a:off x="3879763" y="2188887"/>
        <a:ext cx="1363214" cy="416821"/>
      </dsp:txXfrm>
    </dsp:sp>
    <dsp:sp modelId="{1BA542CB-00AE-4E30-A1D0-4A295EF47940}">
      <dsp:nvSpPr>
        <dsp:cNvPr id="0" name=""/>
        <dsp:cNvSpPr/>
      </dsp:nvSpPr>
      <dsp:spPr>
        <a:xfrm>
          <a:off x="2754312" y="2185458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Split allocation, 55/45</a:t>
          </a:r>
        </a:p>
      </dsp:txBody>
      <dsp:txXfrm>
        <a:off x="2907751" y="2338897"/>
        <a:ext cx="740872" cy="740872"/>
      </dsp:txXfrm>
    </dsp:sp>
    <dsp:sp modelId="{10B20986-E176-40A9-A042-BEA21B9CF967}">
      <dsp:nvSpPr>
        <dsp:cNvPr id="0" name=""/>
        <dsp:cNvSpPr/>
      </dsp:nvSpPr>
      <dsp:spPr>
        <a:xfrm>
          <a:off x="5907495" y="2274819"/>
          <a:ext cx="2095500" cy="322805"/>
        </a:xfrm>
        <a:prstGeom prst="rightArrow">
          <a:avLst>
            <a:gd name="adj1" fmla="val 70000"/>
            <a:gd name="adj2" fmla="val 50000"/>
          </a:avLst>
        </a:prstGeom>
        <a:solidFill>
          <a:srgbClr val="EFB3AB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Subrecipient</a:t>
          </a:r>
        </a:p>
      </dsp:txBody>
      <dsp:txXfrm>
        <a:off x="6431370" y="2323240"/>
        <a:ext cx="1458643" cy="225963"/>
      </dsp:txXfrm>
    </dsp:sp>
    <dsp:sp modelId="{4DD7C185-F9AE-410D-860C-4C2DBB276998}">
      <dsp:nvSpPr>
        <dsp:cNvPr id="0" name=""/>
        <dsp:cNvSpPr/>
      </dsp:nvSpPr>
      <dsp:spPr>
        <a:xfrm>
          <a:off x="5504656" y="2185458"/>
          <a:ext cx="1047750" cy="1047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Individual projects</a:t>
          </a:r>
        </a:p>
      </dsp:txBody>
      <dsp:txXfrm>
        <a:off x="5658095" y="2338897"/>
        <a:ext cx="740872" cy="74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F2E77-DD58-499D-BBB1-A0BE6F4575CD}">
      <dsp:nvSpPr>
        <dsp:cNvPr id="0" name=""/>
        <dsp:cNvSpPr/>
      </dsp:nvSpPr>
      <dsp:spPr>
        <a:xfrm>
          <a:off x="0" y="824408"/>
          <a:ext cx="3001367" cy="180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Government agencies</a:t>
          </a:r>
        </a:p>
      </dsp:txBody>
      <dsp:txXfrm>
        <a:off x="0" y="824408"/>
        <a:ext cx="3001367" cy="1800820"/>
      </dsp:txXfrm>
    </dsp:sp>
    <dsp:sp modelId="{60D2EB58-075A-4ACD-A7D8-4DFB6BC9D344}">
      <dsp:nvSpPr>
        <dsp:cNvPr id="0" name=""/>
        <dsp:cNvSpPr/>
      </dsp:nvSpPr>
      <dsp:spPr>
        <a:xfrm>
          <a:off x="3301503" y="824408"/>
          <a:ext cx="3001367" cy="180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Public transit providers</a:t>
          </a:r>
        </a:p>
      </dsp:txBody>
      <dsp:txXfrm>
        <a:off x="3301503" y="824408"/>
        <a:ext cx="3001367" cy="1800820"/>
      </dsp:txXfrm>
    </dsp:sp>
    <dsp:sp modelId="{96777441-84AA-449B-95F6-F2DCE154C069}">
      <dsp:nvSpPr>
        <dsp:cNvPr id="0" name=""/>
        <dsp:cNvSpPr/>
      </dsp:nvSpPr>
      <dsp:spPr>
        <a:xfrm>
          <a:off x="6603007" y="824408"/>
          <a:ext cx="3001367" cy="180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Nonprofits</a:t>
          </a:r>
        </a:p>
      </dsp:txBody>
      <dsp:txXfrm>
        <a:off x="6603007" y="824408"/>
        <a:ext cx="3001367" cy="1800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DA0E-0ECE-4B65-9AF0-B721179EFF68}">
      <dsp:nvSpPr>
        <dsp:cNvPr id="0" name=""/>
        <dsp:cNvSpPr/>
      </dsp:nvSpPr>
      <dsp:spPr>
        <a:xfrm>
          <a:off x="2642551" y="809162"/>
          <a:ext cx="1596337" cy="15963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FY2020 funds  </a:t>
          </a:r>
        </a:p>
      </dsp:txBody>
      <dsp:txXfrm>
        <a:off x="2876329" y="1042940"/>
        <a:ext cx="1128781" cy="1128781"/>
      </dsp:txXfrm>
    </dsp:sp>
    <dsp:sp modelId="{F3AB942A-0483-42EF-983A-4059D3A7852F}">
      <dsp:nvSpPr>
        <dsp:cNvPr id="0" name=""/>
        <dsp:cNvSpPr/>
      </dsp:nvSpPr>
      <dsp:spPr>
        <a:xfrm>
          <a:off x="10814721" y="1321277"/>
          <a:ext cx="627861" cy="627861"/>
        </a:xfrm>
        <a:prstGeom prst="mathPlus">
          <a:avLst/>
        </a:prstGeom>
        <a:solidFill>
          <a:srgbClr val="E6E5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897944" y="1561371"/>
        <a:ext cx="461415" cy="147673"/>
      </dsp:txXfrm>
    </dsp:sp>
    <dsp:sp modelId="{87483968-F4C6-45AF-96FA-9BB6E5D390BE}">
      <dsp:nvSpPr>
        <dsp:cNvPr id="0" name=""/>
        <dsp:cNvSpPr/>
      </dsp:nvSpPr>
      <dsp:spPr>
        <a:xfrm>
          <a:off x="4577944" y="813871"/>
          <a:ext cx="1624937" cy="1624937"/>
        </a:xfrm>
        <a:prstGeom prst="ellipse">
          <a:avLst/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FY2021 funds</a:t>
          </a:r>
        </a:p>
      </dsp:txBody>
      <dsp:txXfrm>
        <a:off x="4815911" y="1051838"/>
        <a:ext cx="1149003" cy="1149003"/>
      </dsp:txXfrm>
    </dsp:sp>
    <dsp:sp modelId="{72DA1B4B-FBBA-4482-93CC-679DC82203D6}">
      <dsp:nvSpPr>
        <dsp:cNvPr id="0" name=""/>
        <dsp:cNvSpPr/>
      </dsp:nvSpPr>
      <dsp:spPr>
        <a:xfrm>
          <a:off x="4143879" y="2273649"/>
          <a:ext cx="627861" cy="627861"/>
        </a:xfrm>
        <a:prstGeom prst="mathPlus">
          <a:avLst/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227102" y="2513743"/>
        <a:ext cx="461415" cy="147673"/>
      </dsp:txXfrm>
    </dsp:sp>
    <dsp:sp modelId="{52A4579B-19A7-4EE4-9F85-E3D11FC218A7}">
      <dsp:nvSpPr>
        <dsp:cNvPr id="0" name=""/>
        <dsp:cNvSpPr/>
      </dsp:nvSpPr>
      <dsp:spPr>
        <a:xfrm>
          <a:off x="2646567" y="2749302"/>
          <a:ext cx="1616245" cy="1616245"/>
        </a:xfrm>
        <a:prstGeom prst="ellipse">
          <a:avLst/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ARP funding</a:t>
          </a:r>
        </a:p>
      </dsp:txBody>
      <dsp:txXfrm>
        <a:off x="2883261" y="2985996"/>
        <a:ext cx="1142857" cy="1142857"/>
      </dsp:txXfrm>
    </dsp:sp>
    <dsp:sp modelId="{30961AE1-2D58-457B-BD7E-0EE9CC9B1668}">
      <dsp:nvSpPr>
        <dsp:cNvPr id="0" name=""/>
        <dsp:cNvSpPr/>
      </dsp:nvSpPr>
      <dsp:spPr>
        <a:xfrm>
          <a:off x="10814721" y="2994603"/>
          <a:ext cx="627861" cy="627861"/>
        </a:xfrm>
        <a:prstGeom prst="mathPlus">
          <a:avLst/>
        </a:prstGeom>
        <a:solidFill>
          <a:srgbClr val="E6E5D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897944" y="3234697"/>
        <a:ext cx="461415" cy="147673"/>
      </dsp:txXfrm>
    </dsp:sp>
    <dsp:sp modelId="{F352442E-39AF-4421-82C4-152647EC41E7}">
      <dsp:nvSpPr>
        <dsp:cNvPr id="0" name=""/>
        <dsp:cNvSpPr/>
      </dsp:nvSpPr>
      <dsp:spPr>
        <a:xfrm>
          <a:off x="4625088" y="2712004"/>
          <a:ext cx="1653148" cy="1653148"/>
        </a:xfrm>
        <a:prstGeom prst="ellipse">
          <a:avLst/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CRRSAA funding</a:t>
          </a:r>
        </a:p>
      </dsp:txBody>
      <dsp:txXfrm>
        <a:off x="4867186" y="2954102"/>
        <a:ext cx="1168952" cy="1168952"/>
      </dsp:txXfrm>
    </dsp:sp>
    <dsp:sp modelId="{E6886994-C8D5-4172-8B55-96128B9EA027}">
      <dsp:nvSpPr>
        <dsp:cNvPr id="0" name=""/>
        <dsp:cNvSpPr/>
      </dsp:nvSpPr>
      <dsp:spPr>
        <a:xfrm>
          <a:off x="6682199" y="2273655"/>
          <a:ext cx="627861" cy="627861"/>
        </a:xfrm>
        <a:prstGeom prst="mathEqual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765422" y="2402994"/>
        <a:ext cx="461415" cy="369183"/>
      </dsp:txXfrm>
    </dsp:sp>
    <dsp:sp modelId="{FEA791E1-565F-4CC9-BC98-F5555C92161A}">
      <dsp:nvSpPr>
        <dsp:cNvPr id="0" name=""/>
        <dsp:cNvSpPr/>
      </dsp:nvSpPr>
      <dsp:spPr>
        <a:xfrm>
          <a:off x="7397963" y="1722841"/>
          <a:ext cx="1729487" cy="1729487"/>
        </a:xfrm>
        <a:prstGeom prst="ellipse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 to $316,461.85 available</a:t>
          </a:r>
        </a:p>
      </dsp:txBody>
      <dsp:txXfrm>
        <a:off x="7651241" y="1976119"/>
        <a:ext cx="1222931" cy="1222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86059-A322-4B87-ABFA-548288387853}">
      <dsp:nvSpPr>
        <dsp:cNvPr id="0" name=""/>
        <dsp:cNvSpPr/>
      </dsp:nvSpPr>
      <dsp:spPr>
        <a:xfrm>
          <a:off x="42" y="61295"/>
          <a:ext cx="4094166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Capital Projects</a:t>
          </a:r>
        </a:p>
      </dsp:txBody>
      <dsp:txXfrm>
        <a:off x="42" y="61295"/>
        <a:ext cx="4094166" cy="835200"/>
      </dsp:txXfrm>
    </dsp:sp>
    <dsp:sp modelId="{4304832E-5A78-4CFB-AD8E-93374FD1170A}">
      <dsp:nvSpPr>
        <dsp:cNvPr id="0" name=""/>
        <dsp:cNvSpPr/>
      </dsp:nvSpPr>
      <dsp:spPr>
        <a:xfrm>
          <a:off x="42" y="896496"/>
          <a:ext cx="409416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80% federal cost share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20% local cost share</a:t>
          </a:r>
        </a:p>
      </dsp:txBody>
      <dsp:txXfrm>
        <a:off x="42" y="896496"/>
        <a:ext cx="4094166" cy="1273680"/>
      </dsp:txXfrm>
    </dsp:sp>
    <dsp:sp modelId="{A3D54835-AE3A-4D3C-A2C9-E03C2789A71F}">
      <dsp:nvSpPr>
        <dsp:cNvPr id="0" name=""/>
        <dsp:cNvSpPr/>
      </dsp:nvSpPr>
      <dsp:spPr>
        <a:xfrm>
          <a:off x="4667392" y="61295"/>
          <a:ext cx="4094166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Operational Projects</a:t>
          </a:r>
        </a:p>
      </dsp:txBody>
      <dsp:txXfrm>
        <a:off x="4667392" y="61295"/>
        <a:ext cx="4094166" cy="835200"/>
      </dsp:txXfrm>
    </dsp:sp>
    <dsp:sp modelId="{2D054D5B-1C18-487F-A154-9B9782D89C2C}">
      <dsp:nvSpPr>
        <dsp:cNvPr id="0" name=""/>
        <dsp:cNvSpPr/>
      </dsp:nvSpPr>
      <dsp:spPr>
        <a:xfrm>
          <a:off x="4667392" y="896496"/>
          <a:ext cx="409416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50% federal cost share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50% local share</a:t>
          </a:r>
        </a:p>
      </dsp:txBody>
      <dsp:txXfrm>
        <a:off x="4667392" y="896496"/>
        <a:ext cx="4094166" cy="1273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8260-614F-4E7F-AC1D-CB04B6C5D9EC}">
      <dsp:nvSpPr>
        <dsp:cNvPr id="0" name=""/>
        <dsp:cNvSpPr/>
      </dsp:nvSpPr>
      <dsp:spPr>
        <a:xfrm>
          <a:off x="2860" y="284038"/>
          <a:ext cx="2545658" cy="10182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Call for projects: Aug. 16</a:t>
          </a:r>
        </a:p>
      </dsp:txBody>
      <dsp:txXfrm>
        <a:off x="511992" y="284038"/>
        <a:ext cx="1527395" cy="1018263"/>
      </dsp:txXfrm>
    </dsp:sp>
    <dsp:sp modelId="{E6858D6D-C085-4A84-A120-826F42577D10}">
      <dsp:nvSpPr>
        <dsp:cNvPr id="0" name=""/>
        <dsp:cNvSpPr/>
      </dsp:nvSpPr>
      <dsp:spPr>
        <a:xfrm>
          <a:off x="2293953" y="284038"/>
          <a:ext cx="2545658" cy="1018263"/>
        </a:xfrm>
        <a:prstGeom prst="chevron">
          <a:avLst/>
        </a:prstGeom>
        <a:solidFill>
          <a:schemeClr val="accent5">
            <a:hueOff val="-482880"/>
            <a:satOff val="0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Call for projects deadline: Oct. 1</a:t>
          </a:r>
        </a:p>
      </dsp:txBody>
      <dsp:txXfrm>
        <a:off x="2803085" y="284038"/>
        <a:ext cx="1527395" cy="1018263"/>
      </dsp:txXfrm>
    </dsp:sp>
    <dsp:sp modelId="{B0C64921-8C01-4752-A2DE-A1B8E3D7A738}">
      <dsp:nvSpPr>
        <dsp:cNvPr id="0" name=""/>
        <dsp:cNvSpPr/>
      </dsp:nvSpPr>
      <dsp:spPr>
        <a:xfrm>
          <a:off x="4585045" y="284038"/>
          <a:ext cx="2545658" cy="1018263"/>
        </a:xfrm>
        <a:prstGeom prst="chevron">
          <a:avLst/>
        </a:prstGeom>
        <a:solidFill>
          <a:schemeClr val="accent5">
            <a:hueOff val="-965760"/>
            <a:satOff val="0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Review/grade eligible projects</a:t>
          </a:r>
        </a:p>
      </dsp:txBody>
      <dsp:txXfrm>
        <a:off x="5094177" y="284038"/>
        <a:ext cx="1527395" cy="1018263"/>
      </dsp:txXfrm>
    </dsp:sp>
    <dsp:sp modelId="{6C97CCEA-C036-4B82-97FE-1CE11EB68BB5}">
      <dsp:nvSpPr>
        <dsp:cNvPr id="0" name=""/>
        <dsp:cNvSpPr/>
      </dsp:nvSpPr>
      <dsp:spPr>
        <a:xfrm>
          <a:off x="6876138" y="284038"/>
          <a:ext cx="2545658" cy="1018263"/>
        </a:xfrm>
        <a:prstGeom prst="chevron">
          <a:avLst/>
        </a:prstGeom>
        <a:solidFill>
          <a:schemeClr val="accent5">
            <a:hueOff val="-1448640"/>
            <a:satOff val="0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TCRPC technical and policy boards approve projects</a:t>
          </a:r>
        </a:p>
      </dsp:txBody>
      <dsp:txXfrm>
        <a:off x="7385270" y="284038"/>
        <a:ext cx="1527395" cy="1018263"/>
      </dsp:txXfrm>
    </dsp:sp>
    <dsp:sp modelId="{3B35B939-B837-4A74-BAA8-A06D58E994B6}">
      <dsp:nvSpPr>
        <dsp:cNvPr id="0" name=""/>
        <dsp:cNvSpPr/>
      </dsp:nvSpPr>
      <dsp:spPr>
        <a:xfrm>
          <a:off x="9167231" y="284038"/>
          <a:ext cx="2545658" cy="1018263"/>
        </a:xfrm>
        <a:prstGeom prst="chevron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TCRPC applies for funding through FTA</a:t>
          </a:r>
        </a:p>
      </dsp:txBody>
      <dsp:txXfrm>
        <a:off x="9676363" y="284038"/>
        <a:ext cx="1527395" cy="101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786A-5FD6-4283-9300-AFCEED8C72E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4F708-D0EA-42D1-9F8F-07455EFC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TCRPC receives these funds because we have over 200,000 people in our metropolitan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4F708-D0EA-42D1-9F8F-07455EFC93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abiakar@tricountyrpc.or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icountyrpc.org/transit/" TargetMode="External"/><Relationship Id="rId5" Type="http://schemas.openxmlformats.org/officeDocument/2006/relationships/hyperlink" Target="mailto:mbruner@tricountyrpc.org" TargetMode="External"/><Relationship Id="rId4" Type="http://schemas.openxmlformats.org/officeDocument/2006/relationships/hyperlink" Target="mailto:gguevara@tricountyrp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92DC-B6FB-4AE3-A2B2-AF0D9A4A4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Federal transit administration </a:t>
            </a:r>
            <a:br>
              <a:rPr lang="en-US"/>
            </a:br>
            <a:r>
              <a:rPr lang="en-US"/>
              <a:t>5310 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8249C-8594-4F99-9CDB-33B40345B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Call for Projects and overview</a:t>
            </a:r>
          </a:p>
          <a:p>
            <a:r>
              <a:rPr lang="en-US" dirty="0"/>
              <a:t>Reema Abi-Akar, Human Service Transportation Plan Regional Coordinator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D24CB-BF2A-4619-99E6-7BE030AC0752}"/>
              </a:ext>
            </a:extLst>
          </p:cNvPr>
          <p:cNvSpPr txBox="1"/>
          <p:nvPr/>
        </p:nvSpPr>
        <p:spPr>
          <a:xfrm>
            <a:off x="0" y="6193157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August 24, 2021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C76B15-9B6E-4570-BCC8-B340FF317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74" y="295510"/>
            <a:ext cx="1266959" cy="12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6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65E2-EBD5-40E1-AB20-8E9813CB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activities: Capital projects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EC349-430E-4FDB-A318-A6F0DE866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47191" y="1959437"/>
            <a:ext cx="9607660" cy="506926"/>
          </a:xfrm>
        </p:spPr>
        <p:txBody>
          <a:bodyPr>
            <a:normAutofit/>
          </a:bodyPr>
          <a:lstStyle/>
          <a:p>
            <a:r>
              <a:rPr lang="en-US" dirty="0"/>
              <a:t>Mobility Management (i.e., employee hours)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35E2BB-1E22-4BC8-A02F-C73ABB329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3575" y="2565318"/>
            <a:ext cx="10301680" cy="35922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Promotion, enhancement, &amp; </a:t>
            </a:r>
            <a:r>
              <a:rPr lang="en-US" b="1" dirty="0"/>
              <a:t>facilitation</a:t>
            </a:r>
            <a:r>
              <a:rPr lang="en-US" dirty="0"/>
              <a:t> of access to transportation services</a:t>
            </a:r>
          </a:p>
          <a:p>
            <a:r>
              <a:rPr lang="en-US" b="1" dirty="0"/>
              <a:t>Support</a:t>
            </a:r>
            <a:r>
              <a:rPr lang="en-US" dirty="0"/>
              <a:t> for short-term management activities to plan and implement coordinated services</a:t>
            </a:r>
          </a:p>
          <a:p>
            <a:r>
              <a:rPr lang="en-US" b="1" dirty="0"/>
              <a:t>Development</a:t>
            </a:r>
            <a:r>
              <a:rPr lang="en-US" dirty="0"/>
              <a:t> and operation of one-stop transportation traveler call centers </a:t>
            </a:r>
          </a:p>
          <a:p>
            <a:r>
              <a:rPr lang="en-US" dirty="0"/>
              <a:t>Operational </a:t>
            </a:r>
            <a:r>
              <a:rPr lang="en-US" b="1" dirty="0"/>
              <a:t>planning</a:t>
            </a:r>
            <a:r>
              <a:rPr lang="en-US" dirty="0"/>
              <a:t> for: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Geographic information systems (GIS) mapping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Coordinated</a:t>
            </a:r>
            <a:r>
              <a:rPr lang="en-US" dirty="0"/>
              <a:t> vehicle scheduling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Dispatching and monitoring technologies</a:t>
            </a:r>
          </a:p>
          <a:p>
            <a:r>
              <a:rPr lang="en-US" dirty="0"/>
              <a:t>Funding to support the </a:t>
            </a:r>
            <a:r>
              <a:rPr lang="en-US" b="1" dirty="0"/>
              <a:t>administrative</a:t>
            </a:r>
            <a:r>
              <a:rPr lang="en-US" dirty="0"/>
              <a:t> costs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Sharing services provided to clients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coordinated usage of vehicles with other nonprofits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EABB4-7F4B-4A35-8F3C-0CC3549F530D}"/>
              </a:ext>
            </a:extLst>
          </p:cNvPr>
          <p:cNvSpPr txBox="1"/>
          <p:nvPr/>
        </p:nvSpPr>
        <p:spPr>
          <a:xfrm>
            <a:off x="0" y="6211669"/>
            <a:ext cx="859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80% federal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20% local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FC171-5694-43D5-B8CF-2FF6EC4A41E5}"/>
              </a:ext>
            </a:extLst>
          </p:cNvPr>
          <p:cNvSpPr txBox="1"/>
          <p:nvPr/>
        </p:nvSpPr>
        <p:spPr>
          <a:xfrm>
            <a:off x="3543677" y="6350563"/>
            <a:ext cx="859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Grey Area study was a mobility management project!</a:t>
            </a:r>
          </a:p>
        </p:txBody>
      </p:sp>
    </p:spTree>
    <p:extLst>
      <p:ext uri="{BB962C8B-B14F-4D97-AF65-F5344CB8AC3E}">
        <p14:creationId xmlns:p14="http://schemas.microsoft.com/office/powerpoint/2010/main" val="21118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CC3C-8C88-49C1-BD10-0BC7EA71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activities: Operational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53249F-2784-49BD-901D-6566882D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31842"/>
            <a:ext cx="9603275" cy="428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Expansion of </a:t>
            </a:r>
            <a:r>
              <a:rPr lang="en-US" dirty="0"/>
              <a:t>paratransit </a:t>
            </a:r>
            <a:r>
              <a:rPr lang="en-US" b="1" dirty="0"/>
              <a:t>service parameters </a:t>
            </a:r>
            <a:r>
              <a:rPr lang="en-US" dirty="0"/>
              <a:t>beyond the three-fourths mile required by the ADA</a:t>
            </a:r>
          </a:p>
          <a:p>
            <a:r>
              <a:rPr lang="en-US" b="1" dirty="0"/>
              <a:t>Expansion of </a:t>
            </a:r>
            <a:r>
              <a:rPr lang="en-US" dirty="0"/>
              <a:t>current paratransit </a:t>
            </a:r>
            <a:r>
              <a:rPr lang="en-US" b="1" dirty="0"/>
              <a:t>hours</a:t>
            </a:r>
            <a:r>
              <a:rPr lang="en-US" dirty="0"/>
              <a:t> of operation </a:t>
            </a:r>
          </a:p>
          <a:p>
            <a:r>
              <a:rPr lang="en-US" dirty="0"/>
              <a:t>Incremental cost of providing same-day service</a:t>
            </a:r>
          </a:p>
          <a:p>
            <a:r>
              <a:rPr lang="en-US" dirty="0"/>
              <a:t>Incremental cost of making </a:t>
            </a:r>
            <a:r>
              <a:rPr lang="en-US" b="1" dirty="0"/>
              <a:t>door-to-door </a:t>
            </a:r>
            <a:r>
              <a:rPr lang="en-US" dirty="0"/>
              <a:t>service available to all eligible ADA paratransit riders</a:t>
            </a:r>
          </a:p>
          <a:p>
            <a:r>
              <a:rPr lang="en-US" dirty="0"/>
              <a:t>Providing escorts or assisting riders through the door of their destination</a:t>
            </a:r>
          </a:p>
          <a:p>
            <a:r>
              <a:rPr lang="en-US" dirty="0"/>
              <a:t>Expenses related to </a:t>
            </a:r>
            <a:r>
              <a:rPr lang="en-US" b="1" dirty="0"/>
              <a:t>voucher programs </a:t>
            </a:r>
            <a:r>
              <a:rPr lang="en-US" dirty="0"/>
              <a:t>for transportation services offered by human service providers</a:t>
            </a:r>
          </a:p>
          <a:p>
            <a:r>
              <a:rPr lang="en-US" dirty="0"/>
              <a:t>Mileage reimbursement as part of a volunteer driver program</a:t>
            </a:r>
          </a:p>
          <a:p>
            <a:r>
              <a:rPr lang="en-US" dirty="0"/>
              <a:t>Support for </a:t>
            </a:r>
            <a:r>
              <a:rPr lang="en-US" b="1" dirty="0"/>
              <a:t>volunteer driver programs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9D970-45E4-41D8-A5AE-CC2BD1CB4ADF}"/>
              </a:ext>
            </a:extLst>
          </p:cNvPr>
          <p:cNvSpPr txBox="1"/>
          <p:nvPr/>
        </p:nvSpPr>
        <p:spPr>
          <a:xfrm>
            <a:off x="0" y="6211669"/>
            <a:ext cx="859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50% federal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50% local</a:t>
            </a:r>
          </a:p>
        </p:txBody>
      </p:sp>
    </p:spTree>
    <p:extLst>
      <p:ext uri="{BB962C8B-B14F-4D97-AF65-F5344CB8AC3E}">
        <p14:creationId xmlns:p14="http://schemas.microsoft.com/office/powerpoint/2010/main" val="16217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1A8E-FDE3-4619-BB1F-3985B833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A215-4EC5-4528-8098-0E3DE9D5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Fill out through Microsoft Word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Follow instructions on pg. 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Due on </a:t>
            </a:r>
            <a:r>
              <a:rPr lang="en-US" b="1" dirty="0">
                <a:solidFill>
                  <a:schemeClr val="accent1"/>
                </a:solidFill>
              </a:rPr>
              <a:t>Oct. 1, 2021</a:t>
            </a:r>
            <a:r>
              <a:rPr lang="en-US" dirty="0"/>
              <a:t>, by 4:00 p.m.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Utilize HSTP plan goals as guidance</a:t>
            </a:r>
          </a:p>
          <a:p>
            <a:r>
              <a:rPr lang="en-US" i="1" dirty="0"/>
              <a:t>Note: Reema will be out of the office Sep. 15-Oct. 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Direct all questions/comments to Michael or Gabriel during that time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959D8-DBAF-4C57-8F3F-45CE788472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374" y="2312610"/>
            <a:ext cx="4823480" cy="32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7D04-7AED-49C7-A00E-3C0B685F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Hstp</a:t>
            </a:r>
            <a:r>
              <a:rPr lang="en-US" dirty="0"/>
              <a:t> goals, from 2016 </a:t>
            </a:r>
            <a:r>
              <a:rPr lang="en-US" dirty="0" err="1"/>
              <a:t>hstp</a:t>
            </a:r>
            <a:r>
              <a:rPr lang="en-US" dirty="0"/>
              <a:t>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32CD-CB17-4201-B41B-B3AABEB3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197471" cy="40377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Overarching goal: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HSTP Region 5 residents and employees will have the ability to autonomously participate in all aspects of life through access to safe, efficient, affordable, and quality transportation services.</a:t>
            </a:r>
          </a:p>
          <a:p>
            <a:r>
              <a:rPr lang="en-US" dirty="0"/>
              <a:t>Four main goals: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Increase</a:t>
            </a:r>
            <a:r>
              <a:rPr lang="en-US" dirty="0"/>
              <a:t> </a:t>
            </a:r>
            <a:r>
              <a:rPr lang="en-US" b="1" dirty="0"/>
              <a:t>awareness</a:t>
            </a:r>
            <a:r>
              <a:rPr lang="en-US" dirty="0"/>
              <a:t> of public and human services transportation for target populations and the general public.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Improve the quality</a:t>
            </a:r>
            <a:r>
              <a:rPr lang="en-US" dirty="0"/>
              <a:t> of public and human services transportation for target populations and the general public.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Increase efficiency </a:t>
            </a:r>
            <a:r>
              <a:rPr lang="en-US" dirty="0"/>
              <a:t>and </a:t>
            </a:r>
            <a:r>
              <a:rPr lang="en-US" b="1" dirty="0"/>
              <a:t>decrease costs </a:t>
            </a:r>
            <a:r>
              <a:rPr lang="en-US" dirty="0"/>
              <a:t>of the existing transportation system.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Increase availability and options </a:t>
            </a:r>
            <a:r>
              <a:rPr lang="en-US" dirty="0"/>
              <a:t>of public and human services transportation for target populations and the general public.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20694-3A99-4DE7-A7E9-5FEA7F02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356" y="2172748"/>
            <a:ext cx="2933420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6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5EDB-FA3F-40B9-97A0-0D85969F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EA3D6-4373-408E-9D23-3CFB73F4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43025"/>
          </a:xfrm>
        </p:spPr>
        <p:txBody>
          <a:bodyPr>
            <a:normAutofit/>
          </a:bodyPr>
          <a:lstStyle/>
          <a:p>
            <a:r>
              <a:rPr lang="en-US" dirty="0"/>
              <a:t>Eligible/ineligible screening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Project meets unmet transportation needs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Application addresses HSTP goals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332547-6303-434D-B602-3CA581A1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5839"/>
              </p:ext>
            </p:extLst>
          </p:nvPr>
        </p:nvGraphicFramePr>
        <p:xfrm>
          <a:off x="1606858" y="3375732"/>
          <a:ext cx="913356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6824">
                  <a:extLst>
                    <a:ext uri="{9D8B030D-6E8A-4147-A177-3AD203B41FA5}">
                      <a16:colId xmlns:a16="http://schemas.microsoft.com/office/drawing/2014/main" val="862790587"/>
                    </a:ext>
                  </a:extLst>
                </a:gridCol>
                <a:gridCol w="2606739">
                  <a:extLst>
                    <a:ext uri="{9D8B030D-6E8A-4147-A177-3AD203B41FA5}">
                      <a16:colId xmlns:a16="http://schemas.microsoft.com/office/drawing/2014/main" val="3889290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Maximum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44128"/>
                  </a:ext>
                </a:extLst>
              </a:tr>
              <a:tr h="307611">
                <a:tc>
                  <a:txBody>
                    <a:bodyPr/>
                    <a:lstStyle/>
                    <a:p>
                      <a:r>
                        <a:rPr lang="en-US" dirty="0"/>
                        <a:t>Applicant’s participation in local coordination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359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Applicant identifies local funding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increases mobility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25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operational within a reasonable 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1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Estimated number of new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3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75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3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512D-FAB1-48CA-8D5F-981329DE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002EE-0641-4ABD-AE5C-F9B85848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179324"/>
            <a:ext cx="9603275" cy="1795347"/>
          </a:xfrm>
        </p:spPr>
        <p:txBody>
          <a:bodyPr>
            <a:normAutofit/>
          </a:bodyPr>
          <a:lstStyle/>
          <a:p>
            <a:r>
              <a:rPr lang="en-US" dirty="0"/>
              <a:t>TCRPC staff will grade projects</a:t>
            </a:r>
          </a:p>
          <a:p>
            <a:r>
              <a:rPr lang="en-US" dirty="0"/>
              <a:t>Review with HSTP Urban subcommittee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/>
              <a:t>Priority &amp; consideration of lower cost share given to projects in the Grey Area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23CEB9CF-AFBC-4BC3-AC45-37E5E5627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431235"/>
              </p:ext>
            </p:extLst>
          </p:nvPr>
        </p:nvGraphicFramePr>
        <p:xfrm>
          <a:off x="238125" y="2223369"/>
          <a:ext cx="11715750" cy="158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51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1D83-65AA-41BF-8C65-8D0F77A5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area municipalities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0AD98C9-AD72-4FEA-AF5D-F247B5870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199882"/>
              </p:ext>
            </p:extLst>
          </p:nvPr>
        </p:nvGraphicFramePr>
        <p:xfrm>
          <a:off x="1450975" y="2016125"/>
          <a:ext cx="533156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188">
                  <a:extLst>
                    <a:ext uri="{9D8B030D-6E8A-4147-A177-3AD203B41FA5}">
                      <a16:colId xmlns:a16="http://schemas.microsoft.com/office/drawing/2014/main" val="1040051253"/>
                    </a:ext>
                  </a:extLst>
                </a:gridCol>
                <a:gridCol w="1777188">
                  <a:extLst>
                    <a:ext uri="{9D8B030D-6E8A-4147-A177-3AD203B41FA5}">
                      <a16:colId xmlns:a16="http://schemas.microsoft.com/office/drawing/2014/main" val="3057012302"/>
                    </a:ext>
                  </a:extLst>
                </a:gridCol>
                <a:gridCol w="1777188">
                  <a:extLst>
                    <a:ext uri="{9D8B030D-6E8A-4147-A177-3AD203B41FA5}">
                      <a16:colId xmlns:a16="http://schemas.microsoft.com/office/drawing/2014/main" val="2151318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Peoria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Tazewell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Woodford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95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Pekin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Germantown Hills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Dunlap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Marquette Heights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78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Creve Coeur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0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Bellevue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6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Chillicothe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75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Bartonville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347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83CA684-4DF9-4E7E-835E-B9DBCB503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52" y="0"/>
            <a:ext cx="523394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14850-0088-4FB6-815A-9E6CD8AB8BA9}"/>
              </a:ext>
            </a:extLst>
          </p:cNvPr>
          <p:cNvSpPr txBox="1"/>
          <p:nvPr/>
        </p:nvSpPr>
        <p:spPr>
          <a:xfrm>
            <a:off x="0" y="6176157"/>
            <a:ext cx="659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Grey Area also includes the urbanized unincorporated sections of each county</a:t>
            </a:r>
          </a:p>
        </p:txBody>
      </p:sp>
    </p:spTree>
    <p:extLst>
      <p:ext uri="{BB962C8B-B14F-4D97-AF65-F5344CB8AC3E}">
        <p14:creationId xmlns:p14="http://schemas.microsoft.com/office/powerpoint/2010/main" val="104305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C970EF-CFF2-42DE-8DD9-A173F9A4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Post-award: </a:t>
            </a:r>
            <a:br>
              <a:rPr lang="en-US" dirty="0"/>
            </a:br>
            <a:r>
              <a:rPr lang="en-US" dirty="0"/>
              <a:t>Subgrantee reporting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E4E68-8692-403A-BC00-D1FEA72E1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54417" cy="3450613"/>
          </a:xfrm>
        </p:spPr>
        <p:txBody>
          <a:bodyPr/>
          <a:lstStyle/>
          <a:p>
            <a:r>
              <a:rPr lang="en-US" dirty="0"/>
              <a:t>Monthly financial &amp; brief status reports</a:t>
            </a:r>
          </a:p>
          <a:p>
            <a:r>
              <a:rPr lang="en-US" dirty="0"/>
              <a:t>May require more admin work depending on 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i.e., capital projects would require environmental reviews and following procurement policies of your agency &amp; FTA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39078C-E20A-4FD1-9FC6-C696AC3838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410" y="2201663"/>
            <a:ext cx="4394445" cy="29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4C6140-0EBA-4BD0-A65B-58EA629A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E6A17-EF17-4B19-A7DF-37681EA94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683" y="2010813"/>
            <a:ext cx="3082705" cy="400002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7D562A-DEAE-417B-BD3A-AF6BC03D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217" y="2010813"/>
            <a:ext cx="4645152" cy="40422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Contacts: </a:t>
            </a:r>
          </a:p>
          <a:p>
            <a:r>
              <a:rPr lang="en-US" dirty="0"/>
              <a:t>Reema Abi-Akar</a:t>
            </a:r>
          </a:p>
          <a:p>
            <a:pPr lvl="1"/>
            <a:r>
              <a:rPr lang="en-US" dirty="0">
                <a:hlinkClick r:id="rId3"/>
              </a:rPr>
              <a:t>rabiakar@tricountyrpc.org</a:t>
            </a:r>
            <a:endParaRPr lang="en-US" dirty="0"/>
          </a:p>
          <a:p>
            <a:pPr lvl="1"/>
            <a:r>
              <a:rPr lang="en-US" dirty="0"/>
              <a:t>309-673-9330</a:t>
            </a:r>
          </a:p>
          <a:p>
            <a:r>
              <a:rPr lang="en-US" dirty="0"/>
              <a:t>Gabriel Guevara</a:t>
            </a:r>
          </a:p>
          <a:p>
            <a:pPr lvl="1"/>
            <a:r>
              <a:rPr lang="en-US" dirty="0">
                <a:hlinkClick r:id="rId4"/>
              </a:rPr>
              <a:t>gguevara@tricountyrpc.org</a:t>
            </a:r>
            <a:endParaRPr lang="en-US" dirty="0"/>
          </a:p>
          <a:p>
            <a:pPr lvl="1"/>
            <a:r>
              <a:rPr lang="en-US" dirty="0"/>
              <a:t>309-673-9330</a:t>
            </a:r>
          </a:p>
          <a:p>
            <a:r>
              <a:rPr lang="en-US" dirty="0"/>
              <a:t>Michael Bruner</a:t>
            </a:r>
          </a:p>
          <a:p>
            <a:pPr lvl="1"/>
            <a:r>
              <a:rPr lang="en-US" dirty="0">
                <a:hlinkClick r:id="rId5"/>
              </a:rPr>
              <a:t>mbruner@tricountyrpc.org</a:t>
            </a:r>
            <a:endParaRPr lang="en-US" dirty="0"/>
          </a:p>
          <a:p>
            <a:pPr lvl="1"/>
            <a:r>
              <a:rPr lang="en-US" dirty="0"/>
              <a:t>309-673-9330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DE1B2-6DD0-42B2-B1D8-A4016F5CD856}"/>
              </a:ext>
            </a:extLst>
          </p:cNvPr>
          <p:cNvSpPr txBox="1"/>
          <p:nvPr/>
        </p:nvSpPr>
        <p:spPr>
          <a:xfrm>
            <a:off x="0" y="6263243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Visit our website: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https://tricountyrpc.org/transit/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06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91A0-9E0A-4E6B-8B82-9585861E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7B256-BD08-4AC0-AD67-E17A0F4B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5310 basics</a:t>
            </a:r>
          </a:p>
          <a:p>
            <a:r>
              <a:rPr lang="en-US" dirty="0"/>
              <a:t>Program goals</a:t>
            </a:r>
          </a:p>
          <a:p>
            <a:r>
              <a:rPr lang="en-US" dirty="0"/>
              <a:t>Eligible recipients</a:t>
            </a:r>
          </a:p>
          <a:p>
            <a:r>
              <a:rPr lang="en-US" dirty="0"/>
              <a:t>Funding availability</a:t>
            </a:r>
          </a:p>
          <a:p>
            <a:r>
              <a:rPr lang="en-US" dirty="0"/>
              <a:t>Local match requirements</a:t>
            </a:r>
          </a:p>
          <a:p>
            <a:r>
              <a:rPr lang="en-US" dirty="0"/>
              <a:t>Eligible activities</a:t>
            </a:r>
          </a:p>
          <a:p>
            <a:r>
              <a:rPr lang="en-US" dirty="0"/>
              <a:t>Application and selection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30125-08BD-4102-8ADA-AAAC56AD36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955" y="154848"/>
            <a:ext cx="3898777" cy="58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7DF4-BEFA-40B8-80AA-80546A8F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Section 5310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B21541-2618-4F8E-8C24-91AB795B2020}"/>
              </a:ext>
            </a:extLst>
          </p:cNvPr>
          <p:cNvGrpSpPr/>
          <p:nvPr/>
        </p:nvGrpSpPr>
        <p:grpSpPr>
          <a:xfrm>
            <a:off x="5387885" y="4133172"/>
            <a:ext cx="2095500" cy="595459"/>
            <a:chOff x="3342791" y="2113874"/>
            <a:chExt cx="2095500" cy="595459"/>
          </a:xfrm>
          <a:solidFill>
            <a:srgbClr val="EFB3AB"/>
          </a:solidFill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65636E9-5ADD-40E8-AE4D-5F1DCFF41CF5}"/>
                </a:ext>
              </a:extLst>
            </p:cNvPr>
            <p:cNvSpPr/>
            <p:nvPr/>
          </p:nvSpPr>
          <p:spPr>
            <a:xfrm>
              <a:off x="3342791" y="2113874"/>
              <a:ext cx="2095500" cy="595459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Right 4">
              <a:extLst>
                <a:ext uri="{FF2B5EF4-FFF2-40B4-BE49-F238E27FC236}">
                  <a16:creationId xmlns:a16="http://schemas.microsoft.com/office/drawing/2014/main" id="{FB5267F2-583A-4DCE-9DE0-127D1E1CD4A5}"/>
                </a:ext>
              </a:extLst>
            </p:cNvPr>
            <p:cNvSpPr txBox="1"/>
            <p:nvPr/>
          </p:nvSpPr>
          <p:spPr>
            <a:xfrm>
              <a:off x="3866666" y="2203193"/>
              <a:ext cx="1363214" cy="4168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7780" rIns="3556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/>
                <a:t>TCRPC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32C102-B4FA-4F27-81DF-EAE3B03094F3}"/>
              </a:ext>
            </a:extLst>
          </p:cNvPr>
          <p:cNvGrpSpPr/>
          <p:nvPr/>
        </p:nvGrpSpPr>
        <p:grpSpPr>
          <a:xfrm>
            <a:off x="8168706" y="3971769"/>
            <a:ext cx="2095500" cy="322805"/>
            <a:chOff x="5907495" y="2274819"/>
            <a:chExt cx="2095500" cy="322805"/>
          </a:xfrm>
          <a:solidFill>
            <a:srgbClr val="EFB3AB"/>
          </a:solidFill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86F03D3-2F0F-4240-9F54-147B1FE235B8}"/>
                </a:ext>
              </a:extLst>
            </p:cNvPr>
            <p:cNvSpPr/>
            <p:nvPr/>
          </p:nvSpPr>
          <p:spPr>
            <a:xfrm>
              <a:off x="5907495" y="2274819"/>
              <a:ext cx="2095500" cy="322805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Arrow: Right 4">
              <a:extLst>
                <a:ext uri="{FF2B5EF4-FFF2-40B4-BE49-F238E27FC236}">
                  <a16:creationId xmlns:a16="http://schemas.microsoft.com/office/drawing/2014/main" id="{21D624F8-EE35-4EDE-AF96-B7E5BAEBC469}"/>
                </a:ext>
              </a:extLst>
            </p:cNvPr>
            <p:cNvSpPr txBox="1"/>
            <p:nvPr/>
          </p:nvSpPr>
          <p:spPr>
            <a:xfrm>
              <a:off x="6431370" y="2323240"/>
              <a:ext cx="1458643" cy="2259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9525" rIns="19050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Subrecipient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F9DAC9-EC19-4C59-B9CD-D9FF5A9FA7FC}"/>
              </a:ext>
            </a:extLst>
          </p:cNvPr>
          <p:cNvGrpSpPr/>
          <p:nvPr/>
        </p:nvGrpSpPr>
        <p:grpSpPr>
          <a:xfrm>
            <a:off x="8015810" y="4295149"/>
            <a:ext cx="2095500" cy="322805"/>
            <a:chOff x="5907495" y="2274819"/>
            <a:chExt cx="2095500" cy="322805"/>
          </a:xfrm>
          <a:solidFill>
            <a:srgbClr val="EFB3AB"/>
          </a:solidFill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458F1AA-3DF2-404F-81C2-3F14355F5D85}"/>
                </a:ext>
              </a:extLst>
            </p:cNvPr>
            <p:cNvSpPr/>
            <p:nvPr/>
          </p:nvSpPr>
          <p:spPr>
            <a:xfrm>
              <a:off x="5907495" y="2274819"/>
              <a:ext cx="2095500" cy="322805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ow: Right 4">
              <a:extLst>
                <a:ext uri="{FF2B5EF4-FFF2-40B4-BE49-F238E27FC236}">
                  <a16:creationId xmlns:a16="http://schemas.microsoft.com/office/drawing/2014/main" id="{B5FC9A65-D09D-49CB-B73B-093DDE75901F}"/>
                </a:ext>
              </a:extLst>
            </p:cNvPr>
            <p:cNvSpPr txBox="1"/>
            <p:nvPr/>
          </p:nvSpPr>
          <p:spPr>
            <a:xfrm>
              <a:off x="6431370" y="2323240"/>
              <a:ext cx="1458643" cy="2259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9525" rIns="19050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Subrecipient</a:t>
              </a:r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0E01EE-094E-496A-9531-1C2AB2225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02775"/>
              </p:ext>
            </p:extLst>
          </p:nvPr>
        </p:nvGraphicFramePr>
        <p:xfrm>
          <a:off x="2032000" y="14095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AFE6981-A344-4DF9-BC2C-9455B7B742BD}"/>
              </a:ext>
            </a:extLst>
          </p:cNvPr>
          <p:cNvSpPr txBox="1"/>
          <p:nvPr/>
        </p:nvSpPr>
        <p:spPr>
          <a:xfrm>
            <a:off x="0" y="194307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Projects should result in increased mobility for seniors and people with disabilities.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C6384-38AB-4D55-AE86-22AB36B0E742}"/>
              </a:ext>
            </a:extLst>
          </p:cNvPr>
          <p:cNvSpPr txBox="1"/>
          <p:nvPr/>
        </p:nvSpPr>
        <p:spPr>
          <a:xfrm>
            <a:off x="0" y="6095428"/>
            <a:ext cx="10452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FTA = Federal Transit Administration			</a:t>
            </a:r>
          </a:p>
          <a:p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IDOT = Illinois Department of Transportation</a:t>
            </a:r>
          </a:p>
          <a:p>
            <a:r>
              <a:rPr lang="en-US" sz="1500" dirty="0">
                <a:solidFill>
                  <a:schemeClr val="bg1">
                    <a:lumMod val="95000"/>
                  </a:schemeClr>
                </a:solidFill>
              </a:rPr>
              <a:t>TCRPC = Tri-County Regional Planning Commission</a:t>
            </a:r>
          </a:p>
        </p:txBody>
      </p:sp>
      <p:pic>
        <p:nvPicPr>
          <p:cNvPr id="6" name="Graphic 5" descr="Dollar">
            <a:extLst>
              <a:ext uri="{FF2B5EF4-FFF2-40B4-BE49-F238E27FC236}">
                <a16:creationId xmlns:a16="http://schemas.microsoft.com/office/drawing/2014/main" id="{F78F1066-CC98-4E05-8D7F-69AF57D70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4379" y="36616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4A9F-0812-4E74-A4F2-38F39D58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Urbanized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AA85-83D9-4B3F-B1F4-4F7B1B9A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Purple line = Peoria urbanized area</a:t>
            </a:r>
          </a:p>
          <a:p>
            <a:r>
              <a:rPr lang="en-US" dirty="0"/>
              <a:t>Yellow shading = Municipal boundaries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A667D-6C26-4D03-95F7-D57E76CB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24E8-36F9-437B-80F0-058C8DFC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488A-235A-415A-A071-F138E4F4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801923"/>
            <a:ext cx="4001265" cy="2664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assist communities in meeting the transportation needs of </a:t>
            </a:r>
            <a:r>
              <a:rPr lang="en-US" b="1" dirty="0"/>
              <a:t>individuals with disabilities and older adults </a:t>
            </a:r>
            <a:r>
              <a:rPr lang="en-US" dirty="0"/>
              <a:t>when the transportation service already provided is </a:t>
            </a:r>
            <a:r>
              <a:rPr lang="en-US" b="1" dirty="0"/>
              <a:t>unavailable, insufficient, or inappropriate</a:t>
            </a:r>
            <a:r>
              <a:rPr lang="en-US" dirty="0"/>
              <a:t> to meeting those needs.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48623D-0613-458C-A7DF-18707F1D1D60}"/>
              </a:ext>
            </a:extLst>
          </p:cNvPr>
          <p:cNvSpPr/>
          <p:nvPr/>
        </p:nvSpPr>
        <p:spPr>
          <a:xfrm>
            <a:off x="6923712" y="2270866"/>
            <a:ext cx="3313651" cy="7382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Targeted populations: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4461A4-FA0C-479C-9DA9-D1150D968CAF}"/>
              </a:ext>
            </a:extLst>
          </p:cNvPr>
          <p:cNvSpPr/>
          <p:nvPr/>
        </p:nvSpPr>
        <p:spPr>
          <a:xfrm>
            <a:off x="6923712" y="3203654"/>
            <a:ext cx="1735123" cy="7382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Individuals with disabilities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F9CB78-702A-4F4C-ADE5-AE4700045E20}"/>
              </a:ext>
            </a:extLst>
          </p:cNvPr>
          <p:cNvSpPr/>
          <p:nvPr/>
        </p:nvSpPr>
        <p:spPr>
          <a:xfrm>
            <a:off x="8752512" y="3203654"/>
            <a:ext cx="1484851" cy="7382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Seniors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437F67-6A0E-409E-9848-CEC289F3EC5E}"/>
              </a:ext>
            </a:extLst>
          </p:cNvPr>
          <p:cNvSpPr/>
          <p:nvPr/>
        </p:nvSpPr>
        <p:spPr>
          <a:xfrm>
            <a:off x="6923713" y="5097229"/>
            <a:ext cx="3313651" cy="7382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mobility through transit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84F489-D2C1-418E-83F7-88630868A5D3}"/>
              </a:ext>
            </a:extLst>
          </p:cNvPr>
          <p:cNvCxnSpPr>
            <a:cxnSpLocks/>
          </p:cNvCxnSpPr>
          <p:nvPr/>
        </p:nvCxnSpPr>
        <p:spPr>
          <a:xfrm>
            <a:off x="5360565" y="5004247"/>
            <a:ext cx="1224793" cy="33954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D53E35-D488-4451-982B-50EDAE85D741}"/>
              </a:ext>
            </a:extLst>
          </p:cNvPr>
          <p:cNvCxnSpPr>
            <a:cxnSpLocks/>
          </p:cNvCxnSpPr>
          <p:nvPr/>
        </p:nvCxnSpPr>
        <p:spPr>
          <a:xfrm flipV="1">
            <a:off x="5491992" y="3203654"/>
            <a:ext cx="1152089" cy="18455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1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DC8F-67E4-4F2A-A464-8F1CCD0C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Eligible recipients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9003AF-ED9C-4C62-B0F4-DFB335A04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20979"/>
              </p:ext>
            </p:extLst>
          </p:nvPr>
        </p:nvGraphicFramePr>
        <p:xfrm>
          <a:off x="1415645" y="1729967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24EF134-66B9-4192-9EFB-33A84C0CA502}"/>
              </a:ext>
            </a:extLst>
          </p:cNvPr>
          <p:cNvSpPr/>
          <p:nvPr/>
        </p:nvSpPr>
        <p:spPr>
          <a:xfrm>
            <a:off x="1479961" y="4634185"/>
            <a:ext cx="9539563" cy="853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Must be within Peoria urbanized area</a:t>
            </a:r>
          </a:p>
        </p:txBody>
      </p:sp>
    </p:spTree>
    <p:extLst>
      <p:ext uri="{BB962C8B-B14F-4D97-AF65-F5344CB8AC3E}">
        <p14:creationId xmlns:p14="http://schemas.microsoft.com/office/powerpoint/2010/main" val="258894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94CFDC-1C8E-4546-8811-21AE118FE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094325"/>
              </p:ext>
            </p:extLst>
          </p:nvPr>
        </p:nvGraphicFramePr>
        <p:xfrm>
          <a:off x="749417" y="1442906"/>
          <a:ext cx="11442583" cy="470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E203EE-A30F-4CA2-BEB6-6C8ED8FF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amounts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A14F7-7569-4AAC-AE88-6B429C7006A9}"/>
              </a:ext>
            </a:extLst>
          </p:cNvPr>
          <p:cNvSpPr txBox="1"/>
          <p:nvPr/>
        </p:nvSpPr>
        <p:spPr>
          <a:xfrm>
            <a:off x="0" y="6211669"/>
            <a:ext cx="859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ARP = American Rescue Plan Act of 2021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CRRSAA = Coronavirus Response and Relief Supplemental Appropriations Act of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3D9E2-C571-4D33-B1A8-6E0A638A02BE}"/>
              </a:ext>
            </a:extLst>
          </p:cNvPr>
          <p:cNvSpPr txBox="1"/>
          <p:nvPr/>
        </p:nvSpPr>
        <p:spPr>
          <a:xfrm>
            <a:off x="1546371" y="2616446"/>
            <a:ext cx="252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FTA Urban apportionments </a:t>
            </a:r>
          </a:p>
          <a:p>
            <a:r>
              <a:rPr lang="en-US" dirty="0"/>
              <a:t>to Peoria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EFD6F-F4F2-4256-A410-B8CD3E077CE2}"/>
              </a:ext>
            </a:extLst>
          </p:cNvPr>
          <p:cNvSpPr txBox="1"/>
          <p:nvPr/>
        </p:nvSpPr>
        <p:spPr>
          <a:xfrm>
            <a:off x="1451579" y="4662899"/>
            <a:ext cx="208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 relief funding (2021)</a:t>
            </a:r>
          </a:p>
        </p:txBody>
      </p:sp>
    </p:spTree>
    <p:extLst>
      <p:ext uri="{BB962C8B-B14F-4D97-AF65-F5344CB8AC3E}">
        <p14:creationId xmlns:p14="http://schemas.microsoft.com/office/powerpoint/2010/main" val="27964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CC3C-8C88-49C1-BD10-0BC7EA71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match requirements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28E142A-AA39-40CF-B0DA-FE9CC2EFCC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345423"/>
              </p:ext>
            </p:extLst>
          </p:nvPr>
        </p:nvGraphicFramePr>
        <p:xfrm>
          <a:off x="1715199" y="2298584"/>
          <a:ext cx="8761602" cy="223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53249F-2784-49BD-901D-6566882D1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1" y="2821491"/>
            <a:ext cx="4873947" cy="2637371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B0CEE8-36AA-44FC-AE96-673A69B34817}"/>
              </a:ext>
            </a:extLst>
          </p:cNvPr>
          <p:cNvSpPr/>
          <p:nvPr/>
        </p:nvSpPr>
        <p:spPr>
          <a:xfrm>
            <a:off x="1715199" y="4882393"/>
            <a:ext cx="8761602" cy="608672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 ARP &amp; CRRSAA do not have a local cost share requirement</a:t>
            </a:r>
          </a:p>
        </p:txBody>
      </p:sp>
    </p:spTree>
    <p:extLst>
      <p:ext uri="{BB962C8B-B14F-4D97-AF65-F5344CB8AC3E}">
        <p14:creationId xmlns:p14="http://schemas.microsoft.com/office/powerpoint/2010/main" val="370840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65E2-EBD5-40E1-AB20-8E9813CB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activities: Capital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AD6E1-3ED6-4B84-BE0D-FCF8C0477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Radios or other communication equipment</a:t>
            </a:r>
          </a:p>
          <a:p>
            <a:r>
              <a:rPr lang="en-US" dirty="0"/>
              <a:t>Computer hardware and software</a:t>
            </a:r>
          </a:p>
          <a:p>
            <a:r>
              <a:rPr lang="en-US" dirty="0"/>
              <a:t>Transit-related intelligent transportation systems (ITS)</a:t>
            </a:r>
          </a:p>
          <a:p>
            <a:r>
              <a:rPr lang="en-US" dirty="0"/>
              <a:t>Wheelchair restraints</a:t>
            </a:r>
          </a:p>
          <a:p>
            <a:r>
              <a:rPr lang="en-US" dirty="0"/>
              <a:t>Wheelchair lifts</a:t>
            </a:r>
          </a:p>
          <a:p>
            <a:r>
              <a:rPr lang="en-US" dirty="0"/>
              <a:t>Benches, shelters, and other passenger amenities</a:t>
            </a:r>
          </a:p>
          <a:p>
            <a:r>
              <a:rPr lang="en-US" dirty="0"/>
              <a:t>Wayfinding and signage</a:t>
            </a:r>
          </a:p>
          <a:p>
            <a:r>
              <a:rPr lang="en-US" dirty="0"/>
              <a:t>Dispatch systems</a:t>
            </a:r>
          </a:p>
          <a:p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E43A36-7481-4F19-8A63-1D9805236D3D}"/>
              </a:ext>
            </a:extLst>
          </p:cNvPr>
          <p:cNvSpPr/>
          <p:nvPr/>
        </p:nvSpPr>
        <p:spPr>
          <a:xfrm>
            <a:off x="7955276" y="2260380"/>
            <a:ext cx="3099577" cy="304146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Note: Requested funds for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vehicles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should go through IDOT’s Consolidated Vehicle Procurement (CVP) 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FDE41-342A-4DEC-9B35-355B15A0CAB2}"/>
              </a:ext>
            </a:extLst>
          </p:cNvPr>
          <p:cNvSpPr txBox="1"/>
          <p:nvPr/>
        </p:nvSpPr>
        <p:spPr>
          <a:xfrm>
            <a:off x="0" y="6211669"/>
            <a:ext cx="859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80% federal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20% local</a:t>
            </a:r>
          </a:p>
        </p:txBody>
      </p:sp>
    </p:spTree>
    <p:extLst>
      <p:ext uri="{BB962C8B-B14F-4D97-AF65-F5344CB8AC3E}">
        <p14:creationId xmlns:p14="http://schemas.microsoft.com/office/powerpoint/2010/main" val="40931532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EE17ADB9F6604C88E5A05615160872" ma:contentTypeVersion="12" ma:contentTypeDescription="Create a new document." ma:contentTypeScope="" ma:versionID="65a8d715bebbbeb2cd5f96af5de9665e">
  <xsd:schema xmlns:xsd="http://www.w3.org/2001/XMLSchema" xmlns:xs="http://www.w3.org/2001/XMLSchema" xmlns:p="http://schemas.microsoft.com/office/2006/metadata/properties" xmlns:ns2="a194c341-6f64-4aff-ab7c-319a67b44f67" xmlns:ns3="a1892aaf-9e6e-4727-b0c6-82baad6ae6bc" targetNamespace="http://schemas.microsoft.com/office/2006/metadata/properties" ma:root="true" ma:fieldsID="20e9d505fe07f0e0539a801db919c1c7" ns2:_="" ns3:_="">
    <xsd:import namespace="a194c341-6f64-4aff-ab7c-319a67b44f67"/>
    <xsd:import namespace="a1892aaf-9e6e-4727-b0c6-82baad6ae6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4c341-6f64-4aff-ab7c-319a67b44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92aaf-9e6e-4727-b0c6-82baad6ae6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378E9B-F204-4D8A-85E7-5352A761019B}">
  <ds:schemaRefs>
    <ds:schemaRef ds:uri="a1892aaf-9e6e-4727-b0c6-82baad6ae6bc"/>
    <ds:schemaRef ds:uri="a194c341-6f64-4aff-ab7c-319a67b44f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EE0D70B-330C-4F47-BF90-39D330B808C6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a194c341-6f64-4aff-ab7c-319a67b44f67"/>
    <ds:schemaRef ds:uri="http://schemas.openxmlformats.org/package/2006/metadata/core-properties"/>
    <ds:schemaRef ds:uri="a1892aaf-9e6e-4727-b0c6-82baad6ae6b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1EC0053-44FE-4949-B166-681EFE7DC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4719</TotalTime>
  <Words>912</Words>
  <Application>Microsoft Office PowerPoint</Application>
  <PresentationFormat>Widescreen</PresentationFormat>
  <Paragraphs>177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Gallery</vt:lpstr>
      <vt:lpstr>Federal transit administration  5310 Funds</vt:lpstr>
      <vt:lpstr>overview</vt:lpstr>
      <vt:lpstr>Basics of Section 5310</vt:lpstr>
      <vt:lpstr>Urbanized area</vt:lpstr>
      <vt:lpstr>Program goal</vt:lpstr>
      <vt:lpstr>Eligible recipients</vt:lpstr>
      <vt:lpstr>Funding amounts</vt:lpstr>
      <vt:lpstr>Local match requirements</vt:lpstr>
      <vt:lpstr>eligible activities: Capital projects</vt:lpstr>
      <vt:lpstr>eligible activities: Capital projects</vt:lpstr>
      <vt:lpstr>Eligible activities: Operational</vt:lpstr>
      <vt:lpstr>Application process</vt:lpstr>
      <vt:lpstr>Hstp goals, from 2016 hstp DOCUMENT</vt:lpstr>
      <vt:lpstr>Evaluation criteria</vt:lpstr>
      <vt:lpstr>Selection process</vt:lpstr>
      <vt:lpstr>Grey area municipalities</vt:lpstr>
      <vt:lpstr>Post-award:  Subgrantee reporting requirements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5310 Funds</dc:title>
  <dc:creator>Reema Abi-Akar</dc:creator>
  <cp:lastModifiedBy>Reema Abi-Akar</cp:lastModifiedBy>
  <cp:revision>96</cp:revision>
  <dcterms:created xsi:type="dcterms:W3CDTF">2021-05-18T17:49:04Z</dcterms:created>
  <dcterms:modified xsi:type="dcterms:W3CDTF">2021-08-24T16:20:41Z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0x01010029EE17ADB9F6604C88E5A05615160872</vt:lpwstr>
  </property>
</Properties>
</file>